
<file path=[Content_Types].xml><?xml version="1.0" encoding="utf-8"?>
<Types xmlns="http://schemas.openxmlformats.org/package/2006/content-types">
  <Override PartName="/ppt/notesSlides/notesSlide2.xml" ContentType="application/vnd.openxmlformats-officedocument.presentationml.notesSlide+xml"/>
  <Override PartName="/ppt/tags/tag8.xml" ContentType="application/vnd.openxmlformats-officedocument.presentationml.tag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tags/tag4.xml" ContentType="application/vnd.openxmlformats-officedocument.presentationml.tags+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tags/tag2.xml" ContentType="application/vnd.openxmlformats-officedocument.presentationml.tags+xml"/>
  <Default Extension="wmf" ContentType="image/x-wmf"/>
  <Override PartName="/ppt/notesSlides/notesSlide18.xml" ContentType="application/vnd.openxmlformats-officedocument.presentationml.notesSlide+xml"/>
  <Default Extension="xls" ContentType="application/vnd.ms-exce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tags/tag16.xml" ContentType="application/vnd.openxmlformats-officedocument.presentationml.tags+xml"/>
  <Override PartName="/ppt/tags/tag18.xml" ContentType="application/vnd.openxmlformats-officedocument.presentationml.tag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tags/tag14.xml" ContentType="application/vnd.openxmlformats-officedocument.presentationml.tags+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tags/tag12.xml" ContentType="application/vnd.openxmlformats-officedocument.presentationml.tags+xml"/>
  <Override PartName="/ppt/tags/tag23.xml" ContentType="application/vnd.openxmlformats-officedocument.presentationml.tags+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tags/tag21.xml" ContentType="application/vnd.openxmlformats-officedocument.presentationml.tag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tags/tag7.xml" ContentType="application/vnd.openxmlformats-officedocument.presentationml.tags+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tags/tag5.xml" ContentType="application/vnd.openxmlformats-officedocument.presentationml.tags+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tags/tag3.xml" ContentType="application/vnd.openxmlformats-officedocument.presentationml.tags+xml"/>
  <Default Extension="jpeg" ContentType="image/jpeg"/>
  <Override PartName="/ppt/notesSlides/notesSlide17.xml" ContentType="application/vnd.openxmlformats-officedocument.presentationml.notesSlid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tags/tag19.xml" ContentType="application/vnd.openxmlformats-officedocument.presentationml.tags+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tags/tag17.xml" ContentType="application/vnd.openxmlformats-officedocument.presentationml.tags+xml"/>
  <Override PartName="/ppt/notesSlides/notesSlide22.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tags/tag15.xml" ContentType="application/vnd.openxmlformats-officedocument.presentationml.tags+xml"/>
  <Override PartName="/ppt/notesSlides/notesSlide20.xml" ContentType="application/vnd.openxmlformats-officedocument.presentationml.notesSlide+xml"/>
  <Override PartName="/ppt/notesSlides/notesSlide6.xml" ContentType="application/vnd.openxmlformats-officedocument.presentationml.notesSlide+xml"/>
  <Override PartName="/ppt/tags/tag13.xml" ContentType="application/vnd.openxmlformats-officedocument.presentationml.tags+xml"/>
  <Override PartName="/ppt/tags/tag22.xml" ContentType="application/vnd.openxmlformats-officedocument.presentationml.tags+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tags/tag11.xml" ContentType="application/vnd.openxmlformats-officedocument.presentationml.tags+xml"/>
  <Override PartName="/ppt/tags/tag20.xml" ContentType="application/vnd.openxmlformats-officedocument.presentationml.tags+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tags/tag6.xml" ContentType="application/vnd.openxmlformats-officedocument.presentationml.tag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handoutMasterIdLst>
    <p:handoutMasterId r:id="rId25"/>
  </p:handoutMasterIdLst>
  <p:sldIdLst>
    <p:sldId id="268" r:id="rId2"/>
    <p:sldId id="279" r:id="rId3"/>
    <p:sldId id="315" r:id="rId4"/>
    <p:sldId id="287" r:id="rId5"/>
    <p:sldId id="316" r:id="rId6"/>
    <p:sldId id="301" r:id="rId7"/>
    <p:sldId id="310" r:id="rId8"/>
    <p:sldId id="312" r:id="rId9"/>
    <p:sldId id="311" r:id="rId10"/>
    <p:sldId id="284" r:id="rId11"/>
    <p:sldId id="283" r:id="rId12"/>
    <p:sldId id="285" r:id="rId13"/>
    <p:sldId id="263" r:id="rId14"/>
    <p:sldId id="264" r:id="rId15"/>
    <p:sldId id="265" r:id="rId16"/>
    <p:sldId id="266" r:id="rId17"/>
    <p:sldId id="277" r:id="rId18"/>
    <p:sldId id="297" r:id="rId19"/>
    <p:sldId id="298" r:id="rId20"/>
    <p:sldId id="317" r:id="rId21"/>
    <p:sldId id="300" r:id="rId22"/>
    <p:sldId id="278" r:id="rId23"/>
  </p:sldIdLst>
  <p:sldSz cx="9144000" cy="6858000" type="screen4x3"/>
  <p:notesSz cx="6858000" cy="9144000"/>
  <p:custDataLst>
    <p:tags r:id="rId26"/>
  </p:custDataLst>
  <p:defaultTextStyle>
    <a:defPPr>
      <a:defRPr lang="en-US"/>
    </a:defPPr>
    <a:lvl1pPr algn="l" rtl="0" fontAlgn="base">
      <a:spcBef>
        <a:spcPct val="0"/>
      </a:spcBef>
      <a:spcAft>
        <a:spcPct val="0"/>
      </a:spcAft>
      <a:defRPr sz="2000" kern="1200">
        <a:solidFill>
          <a:schemeClr val="tx1"/>
        </a:solidFill>
        <a:latin typeface="Arial" charset="0"/>
        <a:ea typeface="+mn-ea"/>
        <a:cs typeface="+mn-cs"/>
      </a:defRPr>
    </a:lvl1pPr>
    <a:lvl2pPr marL="457200" algn="l" rtl="0" fontAlgn="base">
      <a:spcBef>
        <a:spcPct val="0"/>
      </a:spcBef>
      <a:spcAft>
        <a:spcPct val="0"/>
      </a:spcAft>
      <a:defRPr sz="2000" kern="1200">
        <a:solidFill>
          <a:schemeClr val="tx1"/>
        </a:solidFill>
        <a:latin typeface="Arial" charset="0"/>
        <a:ea typeface="+mn-ea"/>
        <a:cs typeface="+mn-cs"/>
      </a:defRPr>
    </a:lvl2pPr>
    <a:lvl3pPr marL="914400" algn="l" rtl="0" fontAlgn="base">
      <a:spcBef>
        <a:spcPct val="0"/>
      </a:spcBef>
      <a:spcAft>
        <a:spcPct val="0"/>
      </a:spcAft>
      <a:defRPr sz="2000" kern="1200">
        <a:solidFill>
          <a:schemeClr val="tx1"/>
        </a:solidFill>
        <a:latin typeface="Arial" charset="0"/>
        <a:ea typeface="+mn-ea"/>
        <a:cs typeface="+mn-cs"/>
      </a:defRPr>
    </a:lvl3pPr>
    <a:lvl4pPr marL="1371600" algn="l" rtl="0" fontAlgn="base">
      <a:spcBef>
        <a:spcPct val="0"/>
      </a:spcBef>
      <a:spcAft>
        <a:spcPct val="0"/>
      </a:spcAft>
      <a:defRPr sz="2000" kern="1200">
        <a:solidFill>
          <a:schemeClr val="tx1"/>
        </a:solidFill>
        <a:latin typeface="Arial" charset="0"/>
        <a:ea typeface="+mn-ea"/>
        <a:cs typeface="+mn-cs"/>
      </a:defRPr>
    </a:lvl4pPr>
    <a:lvl5pPr marL="1828800" algn="l" rtl="0" fontAlgn="base">
      <a:spcBef>
        <a:spcPct val="0"/>
      </a:spcBef>
      <a:spcAft>
        <a:spcPct val="0"/>
      </a:spcAft>
      <a:defRPr sz="2000" kern="1200">
        <a:solidFill>
          <a:schemeClr val="tx1"/>
        </a:solidFill>
        <a:latin typeface="Arial" charset="0"/>
        <a:ea typeface="+mn-ea"/>
        <a:cs typeface="+mn-cs"/>
      </a:defRPr>
    </a:lvl5pPr>
    <a:lvl6pPr marL="2286000" algn="l" defTabSz="914400" rtl="0" eaLnBrk="1" latinLnBrk="0" hangingPunct="1">
      <a:defRPr sz="2000" kern="1200">
        <a:solidFill>
          <a:schemeClr val="tx1"/>
        </a:solidFill>
        <a:latin typeface="Arial" charset="0"/>
        <a:ea typeface="+mn-ea"/>
        <a:cs typeface="+mn-cs"/>
      </a:defRPr>
    </a:lvl6pPr>
    <a:lvl7pPr marL="2743200" algn="l" defTabSz="914400" rtl="0" eaLnBrk="1" latinLnBrk="0" hangingPunct="1">
      <a:defRPr sz="2000" kern="1200">
        <a:solidFill>
          <a:schemeClr val="tx1"/>
        </a:solidFill>
        <a:latin typeface="Arial" charset="0"/>
        <a:ea typeface="+mn-ea"/>
        <a:cs typeface="+mn-cs"/>
      </a:defRPr>
    </a:lvl7pPr>
    <a:lvl8pPr marL="3200400" algn="l" defTabSz="914400" rtl="0" eaLnBrk="1" latinLnBrk="0" hangingPunct="1">
      <a:defRPr sz="2000" kern="1200">
        <a:solidFill>
          <a:schemeClr val="tx1"/>
        </a:solidFill>
        <a:latin typeface="Arial" charset="0"/>
        <a:ea typeface="+mn-ea"/>
        <a:cs typeface="+mn-cs"/>
      </a:defRPr>
    </a:lvl8pPr>
    <a:lvl9pPr marL="3657600" algn="l" defTabSz="914400" rtl="0" eaLnBrk="1" latinLnBrk="0" hangingPunct="1">
      <a:defRPr sz="20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272" autoAdjust="0"/>
    <p:restoredTop sz="63577" autoAdjust="0"/>
  </p:normalViewPr>
  <p:slideViewPr>
    <p:cSldViewPr>
      <p:cViewPr>
        <p:scale>
          <a:sx n="40" d="100"/>
          <a:sy n="40" d="100"/>
        </p:scale>
        <p:origin x="-370" y="-62"/>
      </p:cViewPr>
      <p:guideLst>
        <p:guide orient="horz" pos="2160"/>
        <p:guide pos="2880"/>
      </p:guideLst>
    </p:cSldViewPr>
  </p:slideViewPr>
  <p:outlineViewPr>
    <p:cViewPr>
      <p:scale>
        <a:sx n="50" d="100"/>
        <a:sy n="50" d="100"/>
      </p:scale>
      <p:origin x="0" y="0"/>
    </p:cViewPr>
  </p:outlineViewPr>
  <p:notesTextViewPr>
    <p:cViewPr>
      <p:scale>
        <a:sx n="100" d="100"/>
        <a:sy n="100" d="100"/>
      </p:scale>
      <p:origin x="0" y="0"/>
    </p:cViewPr>
  </p:notesTextViewPr>
  <p:sorterViewPr>
    <p:cViewPr>
      <p:scale>
        <a:sx n="100" d="100"/>
        <a:sy n="100" d="100"/>
      </p:scale>
      <p:origin x="0" y="5184"/>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gs" Target="tags/tag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image" Target="../media/image3.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image" Target="../media/image7.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9.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imes New Roman" pitchFamily="18" charset="0"/>
              </a:defRPr>
            </a:lvl1pPr>
          </a:lstStyle>
          <a:p>
            <a:pPr>
              <a:defRPr/>
            </a:pPr>
            <a:endParaRPr lang="en-US"/>
          </a:p>
        </p:txBody>
      </p:sp>
      <p:sp>
        <p:nvSpPr>
          <p:cNvPr id="14339"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imes New Roman" pitchFamily="18" charset="0"/>
              </a:defRPr>
            </a:lvl1pPr>
          </a:lstStyle>
          <a:p>
            <a:pPr>
              <a:defRPr/>
            </a:pPr>
            <a:endParaRPr lang="en-US"/>
          </a:p>
        </p:txBody>
      </p:sp>
      <p:sp>
        <p:nvSpPr>
          <p:cNvPr id="14340"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imes New Roman" pitchFamily="18" charset="0"/>
              </a:defRPr>
            </a:lvl1pPr>
          </a:lstStyle>
          <a:p>
            <a:pPr>
              <a:defRPr/>
            </a:pPr>
            <a:endParaRPr lang="en-US"/>
          </a:p>
        </p:txBody>
      </p:sp>
      <p:sp>
        <p:nvSpPr>
          <p:cNvPr id="14341"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Times New Roman" pitchFamily="18" charset="0"/>
              </a:defRPr>
            </a:lvl1pPr>
          </a:lstStyle>
          <a:p>
            <a:pPr>
              <a:defRPr/>
            </a:pPr>
            <a:fld id="{5F979AEE-1398-4B1D-AC57-692AE34395A8}"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imes New Roman" pitchFamily="18" charset="0"/>
              </a:defRPr>
            </a:lvl1pPr>
          </a:lstStyle>
          <a:p>
            <a:pPr>
              <a:defRPr/>
            </a:pPr>
            <a:endParaRPr lang="en-US"/>
          </a:p>
        </p:txBody>
      </p:sp>
      <p:sp>
        <p:nvSpPr>
          <p:cNvPr id="4099"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imes New Roman" pitchFamily="18" charset="0"/>
              </a:defRPr>
            </a:lvl1pPr>
          </a:lstStyle>
          <a:p>
            <a:pPr>
              <a:defRPr/>
            </a:pPr>
            <a:endParaRPr lang="en-US"/>
          </a:p>
        </p:txBody>
      </p:sp>
      <p:sp>
        <p:nvSpPr>
          <p:cNvPr id="2765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102"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imes New Roman" pitchFamily="18" charset="0"/>
              </a:defRPr>
            </a:lvl1pPr>
          </a:lstStyle>
          <a:p>
            <a:pPr>
              <a:defRPr/>
            </a:pPr>
            <a:endParaRPr lang="en-US"/>
          </a:p>
        </p:txBody>
      </p:sp>
      <p:sp>
        <p:nvSpPr>
          <p:cNvPr id="4103"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Times New Roman" pitchFamily="18" charset="0"/>
              </a:defRPr>
            </a:lvl1pPr>
          </a:lstStyle>
          <a:p>
            <a:pPr>
              <a:defRPr/>
            </a:pPr>
            <a:fld id="{B3B574DF-65E8-4964-B8B1-1F925B675BEE}"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A4996854-016B-46E1-A4B1-8B0A94E5E0BC}" type="slidenum">
              <a:rPr lang="en-US" smtClean="0"/>
              <a:pPr/>
              <a:t>1</a:t>
            </a:fld>
            <a:endParaRPr lang="en-US" smtClean="0"/>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noFill/>
          <a:ln/>
        </p:spPr>
        <p:txBody>
          <a:bodyPr/>
          <a:lstStyle/>
          <a:p>
            <a:pPr eaLnBrk="1" hangingPunct="1"/>
            <a:endParaRPr lang="en-US" dirty="0" smtClean="0">
              <a:latin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p>
            <a:fld id="{7FF647A1-D338-481F-9C06-0AEC7E53B01C}" type="slidenum">
              <a:rPr lang="en-US" smtClean="0"/>
              <a:pPr/>
              <a:t>10</a:t>
            </a:fld>
            <a:endParaRPr lang="en-US" smtClean="0"/>
          </a:p>
        </p:txBody>
      </p:sp>
      <p:sp>
        <p:nvSpPr>
          <p:cNvPr id="37891" name="Rectangle 2"/>
          <p:cNvSpPr>
            <a:spLocks noGrp="1" noRot="1" noChangeAspect="1" noChangeArrowheads="1" noTextEdit="1"/>
          </p:cNvSpPr>
          <p:nvPr>
            <p:ph type="sldImg"/>
          </p:nvPr>
        </p:nvSpPr>
        <p:spPr>
          <a:ln/>
        </p:spPr>
      </p:sp>
      <p:sp>
        <p:nvSpPr>
          <p:cNvPr id="37892"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p>
            <a:fld id="{849E2087-6C50-4CC1-985C-FD20B9C5746B}" type="slidenum">
              <a:rPr lang="en-US" smtClean="0"/>
              <a:pPr/>
              <a:t>11</a:t>
            </a:fld>
            <a:endParaRPr lang="en-US" smtClean="0"/>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B16F2397-E437-42B9-A7CD-369EFB6477A9}" type="slidenum">
              <a:rPr lang="en-US" smtClean="0"/>
              <a:pPr/>
              <a:t>12</a:t>
            </a:fld>
            <a:endParaRPr lang="en-US" smtClean="0"/>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p:spPr>
        <p:txBody>
          <a:bodyPr/>
          <a:lstStyle/>
          <a:p>
            <a:pPr eaLnBrk="1" hangingPunct="1"/>
            <a:endParaRPr lang="en-US" b="0" dirty="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p>
            <a:fld id="{0172007D-C052-45CD-9E81-3B7033713157}" type="slidenum">
              <a:rPr lang="en-US" smtClean="0"/>
              <a:pPr/>
              <a:t>13</a:t>
            </a:fld>
            <a:endParaRPr lang="en-US" smtClean="0"/>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p>
            <a:fld id="{C318F416-8413-4F39-979E-F72B6CD51182}" type="slidenum">
              <a:rPr lang="en-US" smtClean="0"/>
              <a:pPr/>
              <a:t>14</a:t>
            </a:fld>
            <a:endParaRPr lang="en-US" smtClean="0"/>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p>
            <a:fld id="{C7A074CF-66D9-4A9C-B613-853DF005BEBA}" type="slidenum">
              <a:rPr lang="en-US" smtClean="0"/>
              <a:pPr/>
              <a:t>15</a:t>
            </a:fld>
            <a:endParaRPr lang="en-US" smtClean="0"/>
          </a:p>
        </p:txBody>
      </p:sp>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a:ln/>
        </p:spPr>
        <p:txBody>
          <a:bodyPr/>
          <a:lstStyle/>
          <a:p>
            <a:pPr eaLnBrk="1" hangingPunct="1"/>
            <a:endParaRPr lang="en-US" dirty="0" smtClean="0">
              <a:latin typeface="Arial" charset="0"/>
              <a:cs typeface="Arial"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p>
            <a:fld id="{5E720306-C97E-4BA0-8A13-1D9A8248C04C}" type="slidenum">
              <a:rPr lang="en-US" smtClean="0"/>
              <a:pPr/>
              <a:t>16</a:t>
            </a:fld>
            <a:endParaRPr lang="en-US" smtClean="0"/>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p:spPr>
        <p:txBody>
          <a:bodyPr/>
          <a:lstStyle/>
          <a:p>
            <a:pPr eaLnBrk="1" hangingPunct="1"/>
            <a:endParaRPr lang="en-US" smtClean="0">
              <a:latin typeface="Arial"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p:spPr>
        <p:txBody>
          <a:bodyPr/>
          <a:lstStyle/>
          <a:p>
            <a:fld id="{88D3366A-02FA-4814-8A64-FFF9DD7BC93C}" type="slidenum">
              <a:rPr lang="en-US" smtClean="0"/>
              <a:pPr/>
              <a:t>17</a:t>
            </a:fld>
            <a:endParaRPr lang="en-US" smtClean="0"/>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a:ln/>
        </p:spPr>
        <p:txBody>
          <a:bodyPr/>
          <a:lstStyle/>
          <a:p>
            <a:pPr eaLnBrk="1" hangingPunct="1">
              <a:lnSpc>
                <a:spcPct val="80000"/>
              </a:lnSpc>
            </a:pPr>
            <a:endParaRPr lang="en-US" dirty="0" smtClean="0">
              <a:latin typeface="Arial"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p:spPr>
        <p:txBody>
          <a:bodyPr/>
          <a:lstStyle/>
          <a:p>
            <a:fld id="{D9CF2233-F848-48A8-8190-FF590520822E}" type="slidenum">
              <a:rPr lang="en-US" smtClean="0"/>
              <a:pPr/>
              <a:t>18</a:t>
            </a:fld>
            <a:endParaRPr lang="en-US" smtClean="0"/>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a:ln/>
        </p:spPr>
        <p:txBody>
          <a:bodyPr/>
          <a:lstStyle/>
          <a:p>
            <a:pPr eaLnBrk="1" hangingPunct="1"/>
            <a:endParaRPr lang="en-US" dirty="0" smtClean="0">
              <a:latin typeface="Arial"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p>
            <a:fld id="{83CC2FCA-785E-4CB5-B0E4-D7E6FA0D0547}" type="slidenum">
              <a:rPr lang="en-US" smtClean="0"/>
              <a:pPr/>
              <a:t>19</a:t>
            </a:fld>
            <a:endParaRPr lang="en-US" smtClean="0"/>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a:ln/>
        </p:spPr>
        <p:txBody>
          <a:bodyPr/>
          <a:lstStyle/>
          <a:p>
            <a:pPr eaLnBrk="1" hangingPunct="1"/>
            <a:endParaRPr lang="en-US" b="0"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p:spPr>
        <p:txBody>
          <a:bodyPr/>
          <a:lstStyle/>
          <a:p>
            <a:fld id="{4BAAD4AD-5592-4FB8-A667-0C1CBD71B12E}" type="slidenum">
              <a:rPr lang="en-US" smtClean="0"/>
              <a:pPr/>
              <a:t>2</a:t>
            </a:fld>
            <a:endParaRPr lang="en-US" smtClean="0"/>
          </a:p>
        </p:txBody>
      </p:sp>
      <p:sp>
        <p:nvSpPr>
          <p:cNvPr id="29699" name="Rectangle 2"/>
          <p:cNvSpPr>
            <a:spLocks noGrp="1" noRot="1" noChangeAspect="1" noChangeArrowheads="1" noTextEdit="1"/>
          </p:cNvSpPr>
          <p:nvPr>
            <p:ph type="sldImg"/>
          </p:nvPr>
        </p:nvSpPr>
        <p:spPr>
          <a:ln/>
        </p:spPr>
      </p:sp>
      <p:sp>
        <p:nvSpPr>
          <p:cNvPr id="29700"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p>
            <a:fld id="{C0B142CB-C868-46A7-AEF8-311EBC52A5CA}" type="slidenum">
              <a:rPr lang="en-US" smtClean="0"/>
              <a:pPr/>
              <a:t>20</a:t>
            </a:fld>
            <a:endParaRPr lang="en-US" smtClean="0"/>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a:ln/>
        </p:spPr>
        <p:txBody>
          <a:bodyPr/>
          <a:lstStyle/>
          <a:p>
            <a:pPr eaLnBrk="1" hangingPunct="1"/>
            <a:endParaRPr lang="en-US" b="0" dirty="0"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fld id="{4C78812A-DBDB-4011-850C-E62C75A2EDF2}" type="slidenum">
              <a:rPr lang="en-US" smtClean="0"/>
              <a:pPr/>
              <a:t>21</a:t>
            </a:fld>
            <a:endParaRPr lang="en-US" smtClean="0"/>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p:spPr>
        <p:txBody>
          <a:bodyPr/>
          <a:lstStyle/>
          <a:p>
            <a:fld id="{AAEBC8C5-C56C-4F51-B87B-4B7178B98667}" type="slidenum">
              <a:rPr lang="en-US" smtClean="0"/>
              <a:pPr/>
              <a:t>22</a:t>
            </a:fld>
            <a:endParaRPr lang="en-US"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p:spPr>
        <p:txBody>
          <a:bodyPr/>
          <a:lstStyle/>
          <a:p>
            <a:fld id="{7C62EA40-96BA-4ABC-89DD-4165DBBF53FD}" type="slidenum">
              <a:rPr lang="en-US" smtClean="0"/>
              <a:pPr/>
              <a:t>3</a:t>
            </a:fld>
            <a:endParaRPr lang="en-US" smtClean="0"/>
          </a:p>
        </p:txBody>
      </p:sp>
      <p:sp>
        <p:nvSpPr>
          <p:cNvPr id="30723" name="Rectangle 2"/>
          <p:cNvSpPr>
            <a:spLocks noGrp="1" noRot="1" noChangeAspect="1" noChangeArrowheads="1" noTextEdit="1"/>
          </p:cNvSpPr>
          <p:nvPr>
            <p:ph type="sldImg"/>
          </p:nvPr>
        </p:nvSpPr>
        <p:spPr>
          <a:xfrm>
            <a:off x="1144588" y="687388"/>
            <a:ext cx="4572000" cy="3429000"/>
          </a:xfrm>
          <a:ln/>
        </p:spPr>
      </p:sp>
      <p:sp>
        <p:nvSpPr>
          <p:cNvPr id="30724" name="Rectangle 3"/>
          <p:cNvSpPr>
            <a:spLocks noGrp="1" noChangeArrowheads="1"/>
          </p:cNvSpPr>
          <p:nvPr>
            <p:ph type="body" idx="1"/>
          </p:nvPr>
        </p:nvSpPr>
        <p:spPr>
          <a:xfrm>
            <a:off x="914400" y="4343400"/>
            <a:ext cx="5029200" cy="4113213"/>
          </a:xfrm>
          <a:noFill/>
          <a:ln/>
        </p:spPr>
        <p:txBody>
          <a:bodyPr/>
          <a:lstStyle/>
          <a:p>
            <a:pPr eaLnBrk="1" hangingPunct="1"/>
            <a:endParaRPr lang="en-US"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p>
            <a:fld id="{8BC3CD2B-9C26-45D7-8D9F-3EE57B538D29}" type="slidenum">
              <a:rPr lang="en-US" smtClean="0"/>
              <a:pPr/>
              <a:t>4</a:t>
            </a:fld>
            <a:endParaRPr lang="en-US" smtClean="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p>
            <a:fld id="{1249BF6E-E91B-4E72-A4CF-B7E73777F22C}" type="slidenum">
              <a:rPr lang="en-US" smtClean="0"/>
              <a:pPr/>
              <a:t>5</a:t>
            </a:fld>
            <a:endParaRPr lang="en-US" smtClean="0"/>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fld id="{E2ACCF35-EC4B-4E78-9FC2-6456DE1BF227}" type="slidenum">
              <a:rPr lang="en-US" smtClean="0"/>
              <a:pPr/>
              <a:t>6</a:t>
            </a:fld>
            <a:endParaRPr lang="en-US" smtClean="0"/>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fld id="{3328F5DE-F4EF-4711-A24F-D26AC3299A06}" type="slidenum">
              <a:rPr lang="en-US" smtClean="0"/>
              <a:pPr/>
              <a:t>7</a:t>
            </a:fld>
            <a:endParaRPr lang="en-US"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p:spPr>
        <p:txBody>
          <a:bodyPr/>
          <a:lstStyle/>
          <a:p>
            <a:fld id="{94BA0C87-F4E6-484D-9D72-23C79AFCE409}" type="slidenum">
              <a:rPr lang="en-US" smtClean="0"/>
              <a:pPr/>
              <a:t>8</a:t>
            </a:fld>
            <a:endParaRPr lang="en-US" smtClean="0"/>
          </a:p>
        </p:txBody>
      </p:sp>
      <p:sp>
        <p:nvSpPr>
          <p:cNvPr id="35843" name="Rectangle 2"/>
          <p:cNvSpPr>
            <a:spLocks noGrp="1" noRot="1" noChangeAspect="1" noChangeArrowheads="1" noTextEdit="1"/>
          </p:cNvSpPr>
          <p:nvPr>
            <p:ph type="sldImg"/>
          </p:nvPr>
        </p:nvSpPr>
        <p:spPr>
          <a:ln/>
        </p:spPr>
      </p:sp>
      <p:sp>
        <p:nvSpPr>
          <p:cNvPr id="3584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p:spPr>
        <p:txBody>
          <a:bodyPr/>
          <a:lstStyle/>
          <a:p>
            <a:fld id="{1A75BD1D-0926-4F3E-A58A-BFB7D5E8C72F}" type="slidenum">
              <a:rPr lang="en-US" smtClean="0"/>
              <a:pPr/>
              <a:t>9</a:t>
            </a:fld>
            <a:endParaRPr lang="en-US" smtClean="0"/>
          </a:p>
        </p:txBody>
      </p:sp>
      <p:sp>
        <p:nvSpPr>
          <p:cNvPr id="36867" name="Rectangle 2"/>
          <p:cNvSpPr>
            <a:spLocks noGrp="1" noRot="1" noChangeAspect="1" noChangeArrowheads="1" noTextEdit="1"/>
          </p:cNvSpPr>
          <p:nvPr>
            <p:ph type="sldImg"/>
          </p:nvPr>
        </p:nvSpPr>
        <p:spPr>
          <a:ln/>
        </p:spPr>
      </p:sp>
      <p:sp>
        <p:nvSpPr>
          <p:cNvPr id="36868"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90600"/>
            <a:ext cx="2057400" cy="51355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90600"/>
            <a:ext cx="6019800" cy="51355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bwMode="auto">
          <a:xfrm>
            <a:off x="684213" y="990600"/>
            <a:ext cx="7769225" cy="382588"/>
          </a:xfrm>
          <a:prstGeom prst="rect">
            <a:avLst/>
          </a:prstGeom>
          <a:solidFill>
            <a:schemeClr val="bg1"/>
          </a:solidFill>
          <a:ln w="15875">
            <a:solidFill>
              <a:srgbClr val="000000"/>
            </a:solidFill>
            <a:miter lim="800000"/>
            <a:headEnd/>
            <a:tailEnd/>
          </a:ln>
        </p:spPr>
        <p:txBody>
          <a:bodyPr vert="horz" wrap="square" lIns="91440" tIns="45720" rIns="91440" bIns="45720" numCol="1" anchor="ctr" anchorCtr="0" compatLnSpc="1">
            <a:prstTxWarp prst="textNoShape">
              <a:avLst/>
            </a:prstTxWarp>
            <a:spAutoFit/>
          </a:bodyPr>
          <a:lstStyle/>
          <a:p>
            <a:pPr lvl="0"/>
            <a:r>
              <a:rPr lang="en-US" smtClean="0"/>
              <a:t>Click to edit Master title style</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ctr" rtl="0" eaLnBrk="0" fontAlgn="base" hangingPunct="0">
        <a:spcBef>
          <a:spcPct val="0"/>
        </a:spcBef>
        <a:spcAft>
          <a:spcPct val="0"/>
        </a:spcAft>
        <a:defRPr>
          <a:solidFill>
            <a:schemeClr val="tx2"/>
          </a:solidFill>
          <a:latin typeface="+mj-lt"/>
          <a:ea typeface="+mj-ea"/>
          <a:cs typeface="+mj-cs"/>
        </a:defRPr>
      </a:lvl1pPr>
      <a:lvl2pPr algn="ctr" rtl="0" eaLnBrk="0" fontAlgn="base" hangingPunct="0">
        <a:spcBef>
          <a:spcPct val="0"/>
        </a:spcBef>
        <a:spcAft>
          <a:spcPct val="0"/>
        </a:spcAft>
        <a:defRPr>
          <a:solidFill>
            <a:schemeClr val="tx2"/>
          </a:solidFill>
          <a:latin typeface="Arial" charset="0"/>
        </a:defRPr>
      </a:lvl2pPr>
      <a:lvl3pPr algn="ctr" rtl="0" eaLnBrk="0" fontAlgn="base" hangingPunct="0">
        <a:spcBef>
          <a:spcPct val="0"/>
        </a:spcBef>
        <a:spcAft>
          <a:spcPct val="0"/>
        </a:spcAft>
        <a:defRPr>
          <a:solidFill>
            <a:schemeClr val="tx2"/>
          </a:solidFill>
          <a:latin typeface="Arial" charset="0"/>
        </a:defRPr>
      </a:lvl3pPr>
      <a:lvl4pPr algn="ctr" rtl="0" eaLnBrk="0" fontAlgn="base" hangingPunct="0">
        <a:spcBef>
          <a:spcPct val="0"/>
        </a:spcBef>
        <a:spcAft>
          <a:spcPct val="0"/>
        </a:spcAft>
        <a:defRPr>
          <a:solidFill>
            <a:schemeClr val="tx2"/>
          </a:solidFill>
          <a:latin typeface="Arial" charset="0"/>
        </a:defRPr>
      </a:lvl4pPr>
      <a:lvl5pPr algn="ctr" rtl="0" eaLnBrk="0" fontAlgn="base" hangingPunct="0">
        <a:spcBef>
          <a:spcPct val="0"/>
        </a:spcBef>
        <a:spcAft>
          <a:spcPct val="0"/>
        </a:spcAft>
        <a:defRPr>
          <a:solidFill>
            <a:schemeClr val="tx2"/>
          </a:solidFill>
          <a:latin typeface="Arial" charset="0"/>
        </a:defRPr>
      </a:lvl5pPr>
      <a:lvl6pPr marL="457200" algn="ctr" rtl="0" fontAlgn="base">
        <a:spcBef>
          <a:spcPct val="0"/>
        </a:spcBef>
        <a:spcAft>
          <a:spcPct val="0"/>
        </a:spcAft>
        <a:defRPr>
          <a:solidFill>
            <a:schemeClr val="tx2"/>
          </a:solidFill>
          <a:latin typeface="Arial" charset="0"/>
        </a:defRPr>
      </a:lvl6pPr>
      <a:lvl7pPr marL="914400" algn="ctr" rtl="0" fontAlgn="base">
        <a:spcBef>
          <a:spcPct val="0"/>
        </a:spcBef>
        <a:spcAft>
          <a:spcPct val="0"/>
        </a:spcAft>
        <a:defRPr>
          <a:solidFill>
            <a:schemeClr val="tx2"/>
          </a:solidFill>
          <a:latin typeface="Arial" charset="0"/>
        </a:defRPr>
      </a:lvl7pPr>
      <a:lvl8pPr marL="1371600" algn="ctr" rtl="0" fontAlgn="base">
        <a:spcBef>
          <a:spcPct val="0"/>
        </a:spcBef>
        <a:spcAft>
          <a:spcPct val="0"/>
        </a:spcAft>
        <a:defRPr>
          <a:solidFill>
            <a:schemeClr val="tx2"/>
          </a:solidFill>
          <a:latin typeface="Arial" charset="0"/>
        </a:defRPr>
      </a:lvl8pPr>
      <a:lvl9pPr marL="1828800" algn="ctr" rtl="0" fontAlgn="base">
        <a:spcBef>
          <a:spcPct val="0"/>
        </a:spcBef>
        <a:spcAft>
          <a:spcPct val="0"/>
        </a:spcAft>
        <a:defRPr>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6.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ags" Target="../tags/tag11.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12.xml"/><Relationship Id="rId1" Type="http://schemas.openxmlformats.org/officeDocument/2006/relationships/vmlDrawing" Target="../drawings/vmlDrawing2.vml"/><Relationship Id="rId6" Type="http://schemas.openxmlformats.org/officeDocument/2006/relationships/oleObject" Target="../embeddings/oleObject3.bin"/><Relationship Id="rId5" Type="http://schemas.openxmlformats.org/officeDocument/2006/relationships/oleObject" Target="../embeddings/oleObject2.bin"/><Relationship Id="rId4"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6.xml"/><Relationship Id="rId1" Type="http://schemas.openxmlformats.org/officeDocument/2006/relationships/tags" Target="../tags/tag13.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6.xml"/><Relationship Id="rId1" Type="http://schemas.openxmlformats.org/officeDocument/2006/relationships/tags" Target="../tags/tag14.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15.xml"/><Relationship Id="rId1" Type="http://schemas.openxmlformats.org/officeDocument/2006/relationships/vmlDrawing" Target="../drawings/vmlDrawing3.vml"/><Relationship Id="rId5" Type="http://schemas.openxmlformats.org/officeDocument/2006/relationships/oleObject" Target="../embeddings/oleObject4.bin"/><Relationship Id="rId4"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6.xml"/><Relationship Id="rId1" Type="http://schemas.openxmlformats.org/officeDocument/2006/relationships/vmlDrawing" Target="../drawings/vmlDrawing4.vml"/><Relationship Id="rId5" Type="http://schemas.openxmlformats.org/officeDocument/2006/relationships/oleObject" Target="../embeddings/oleObject5.bin"/><Relationship Id="rId4"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6.xml"/><Relationship Id="rId1" Type="http://schemas.openxmlformats.org/officeDocument/2006/relationships/tags" Target="../tags/tag17.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18.xml"/><Relationship Id="rId1" Type="http://schemas.openxmlformats.org/officeDocument/2006/relationships/vmlDrawing" Target="../drawings/vmlDrawing5.vml"/><Relationship Id="rId6" Type="http://schemas.openxmlformats.org/officeDocument/2006/relationships/oleObject" Target="../embeddings/oleObject7.bin"/><Relationship Id="rId5" Type="http://schemas.openxmlformats.org/officeDocument/2006/relationships/oleObject" Target="../embeddings/oleObject6.bin"/><Relationship Id="rId4"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9.xml"/><Relationship Id="rId1" Type="http://schemas.openxmlformats.org/officeDocument/2006/relationships/vmlDrawing" Target="../drawings/vmlDrawing6.vml"/><Relationship Id="rId5" Type="http://schemas.openxmlformats.org/officeDocument/2006/relationships/oleObject" Target="../embeddings/Microsoft_Office_Excel_97-2003_Worksheet1.xls"/><Relationship Id="rId4"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tags" Target="../tags/tag20.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6.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tags" Target="../tags/tag21.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6.xml"/><Relationship Id="rId1" Type="http://schemas.openxmlformats.org/officeDocument/2006/relationships/tags" Target="../tags/tag22.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tags" Target="../tags/tag23.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6.xml"/><Relationship Id="rId1" Type="http://schemas.openxmlformats.org/officeDocument/2006/relationships/tags" Target="../tags/tag4.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6.xml"/><Relationship Id="rId1" Type="http://schemas.openxmlformats.org/officeDocument/2006/relationships/tags" Target="../tags/tag5.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6.xml"/><Relationship Id="rId1" Type="http://schemas.openxmlformats.org/officeDocument/2006/relationships/tags" Target="../tags/tag6.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6.xml"/><Relationship Id="rId1" Type="http://schemas.openxmlformats.org/officeDocument/2006/relationships/tags" Target="../tags/tag7.xml"/><Relationship Id="rId5" Type="http://schemas.openxmlformats.org/officeDocument/2006/relationships/image" Target="http://www.uptodateonline.com/utd/content/images/card_pix/Central_periph_aortic_press.jpg" TargetMode="External"/><Relationship Id="rId4" Type="http://schemas.openxmlformats.org/officeDocument/2006/relationships/image" Target="../media/image1.jpe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xml"/><Relationship Id="rId1" Type="http://schemas.openxmlformats.org/officeDocument/2006/relationships/vmlDrawing" Target="../drawings/vmlDrawing1.vml"/><Relationship Id="rId5" Type="http://schemas.openxmlformats.org/officeDocument/2006/relationships/oleObject" Target="../embeddings/oleObject1.bin"/><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6.xml"/><Relationship Id="rId1" Type="http://schemas.openxmlformats.org/officeDocument/2006/relationships/tags" Target="../tags/tag9.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6.xml"/><Relationship Id="rId1" Type="http://schemas.openxmlformats.org/officeDocument/2006/relationships/tags" Target="../tags/tag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2316163" y="261938"/>
            <a:ext cx="3627437" cy="382587"/>
          </a:xfrm>
        </p:spPr>
        <p:txBody>
          <a:bodyPr/>
          <a:lstStyle/>
          <a:p>
            <a:pPr algn="l" eaLnBrk="1" hangingPunct="1"/>
            <a:r>
              <a:rPr lang="en-US" smtClean="0"/>
              <a:t>Arterial System &amp; Hemodynamics</a:t>
            </a:r>
          </a:p>
        </p:txBody>
      </p:sp>
      <p:sp>
        <p:nvSpPr>
          <p:cNvPr id="9219" name="Rectangle 6"/>
          <p:cNvSpPr>
            <a:spLocks noChangeArrowheads="1"/>
          </p:cNvSpPr>
          <p:nvPr/>
        </p:nvSpPr>
        <p:spPr bwMode="auto">
          <a:xfrm>
            <a:off x="1752600" y="908050"/>
            <a:ext cx="5410200" cy="3314700"/>
          </a:xfrm>
          <a:prstGeom prst="rect">
            <a:avLst/>
          </a:prstGeom>
          <a:solidFill>
            <a:schemeClr val="bg1"/>
          </a:solidFill>
          <a:ln w="15875">
            <a:solidFill>
              <a:srgbClr val="000000"/>
            </a:solidFill>
            <a:miter lim="800000"/>
            <a:headEnd/>
            <a:tailEnd type="none" w="lg" len="lg"/>
          </a:ln>
        </p:spPr>
        <p:txBody>
          <a:bodyPr anchor="ctr">
            <a:spAutoFit/>
          </a:bodyPr>
          <a:lstStyle/>
          <a:p>
            <a:pPr>
              <a:lnSpc>
                <a:spcPct val="130000"/>
              </a:lnSpc>
              <a:spcAft>
                <a:spcPct val="10000"/>
              </a:spcAft>
            </a:pPr>
            <a:r>
              <a:rPr lang="en-US" sz="1700" u="sng">
                <a:solidFill>
                  <a:schemeClr val="tx2"/>
                </a:solidFill>
              </a:rPr>
              <a:t>Arterial system</a:t>
            </a:r>
          </a:p>
          <a:p>
            <a:pPr marL="679450" lvl="1">
              <a:lnSpc>
                <a:spcPct val="130000"/>
              </a:lnSpc>
              <a:spcAft>
                <a:spcPct val="10000"/>
              </a:spcAft>
            </a:pPr>
            <a:r>
              <a:rPr lang="en-US" sz="1700">
                <a:solidFill>
                  <a:schemeClr val="tx2"/>
                </a:solidFill>
              </a:rPr>
              <a:t>Pressures in the circulation</a:t>
            </a:r>
          </a:p>
          <a:p>
            <a:pPr marL="679450" lvl="1">
              <a:lnSpc>
                <a:spcPct val="130000"/>
              </a:lnSpc>
              <a:spcAft>
                <a:spcPct val="10000"/>
              </a:spcAft>
            </a:pPr>
            <a:r>
              <a:rPr lang="en-US" sz="1700">
                <a:solidFill>
                  <a:schemeClr val="tx2"/>
                </a:solidFill>
              </a:rPr>
              <a:t>Arterial pressure during diastole</a:t>
            </a:r>
          </a:p>
          <a:p>
            <a:pPr marL="679450" lvl="1">
              <a:lnSpc>
                <a:spcPct val="130000"/>
              </a:lnSpc>
              <a:spcAft>
                <a:spcPct val="10000"/>
              </a:spcAft>
            </a:pPr>
            <a:r>
              <a:rPr lang="en-US" sz="1700"/>
              <a:t>Pulse pressure and work of the heart</a:t>
            </a:r>
            <a:endParaRPr lang="en-US" sz="1700" u="sng">
              <a:solidFill>
                <a:schemeClr val="tx2"/>
              </a:solidFill>
            </a:endParaRPr>
          </a:p>
          <a:p>
            <a:pPr>
              <a:lnSpc>
                <a:spcPct val="130000"/>
              </a:lnSpc>
              <a:spcAft>
                <a:spcPct val="10000"/>
              </a:spcAft>
            </a:pPr>
            <a:r>
              <a:rPr lang="en-US" sz="1700" u="sng">
                <a:solidFill>
                  <a:schemeClr val="tx2"/>
                </a:solidFill>
              </a:rPr>
              <a:t>Hemodynamics </a:t>
            </a:r>
            <a:r>
              <a:rPr lang="en-US" sz="1700">
                <a:solidFill>
                  <a:schemeClr val="tx2"/>
                </a:solidFill>
              </a:rPr>
              <a:t>is the study of the physical principles that govern blood flow in the cardiovascular system.</a:t>
            </a:r>
            <a:endParaRPr lang="en-US" sz="1700" u="sng">
              <a:solidFill>
                <a:schemeClr val="tx2"/>
              </a:solidFill>
            </a:endParaRPr>
          </a:p>
          <a:p>
            <a:pPr marL="679450" lvl="1">
              <a:lnSpc>
                <a:spcPct val="130000"/>
              </a:lnSpc>
              <a:spcAft>
                <a:spcPct val="10000"/>
              </a:spcAft>
            </a:pPr>
            <a:r>
              <a:rPr lang="en-US" sz="1700">
                <a:solidFill>
                  <a:schemeClr val="tx2"/>
                </a:solidFill>
              </a:rPr>
              <a:t>Factors affecting resistance to flow</a:t>
            </a:r>
          </a:p>
          <a:p>
            <a:pPr marL="679450" lvl="1">
              <a:lnSpc>
                <a:spcPct val="130000"/>
              </a:lnSpc>
              <a:spcAft>
                <a:spcPct val="10000"/>
              </a:spcAft>
            </a:pPr>
            <a:r>
              <a:rPr lang="en-US" sz="1700">
                <a:solidFill>
                  <a:schemeClr val="tx2"/>
                </a:solidFill>
              </a:rPr>
              <a:t>Laminar &amp; turbulent flow</a:t>
            </a:r>
          </a:p>
          <a:p>
            <a:pPr marL="679450" lvl="1">
              <a:lnSpc>
                <a:spcPct val="130000"/>
              </a:lnSpc>
              <a:spcAft>
                <a:spcPct val="10000"/>
              </a:spcAft>
            </a:pPr>
            <a:r>
              <a:rPr lang="en-US" sz="1700">
                <a:solidFill>
                  <a:schemeClr val="tx2"/>
                </a:solidFill>
              </a:rPr>
              <a:t>Tension, pressure and radius</a:t>
            </a:r>
            <a:endParaRPr lang="en-US" sz="1700" u="sng">
              <a:solidFill>
                <a:schemeClr val="tx2"/>
              </a:solidFill>
            </a:endParaRPr>
          </a:p>
        </p:txBody>
      </p:sp>
    </p:spTree>
    <p:custDataLst>
      <p:tags r:id="rId1"/>
    </p:custData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2324100" y="242888"/>
            <a:ext cx="4419600" cy="382587"/>
          </a:xfrm>
        </p:spPr>
        <p:txBody>
          <a:bodyPr/>
          <a:lstStyle/>
          <a:p>
            <a:pPr eaLnBrk="1" hangingPunct="1"/>
            <a:r>
              <a:rPr lang="en-US" smtClean="0"/>
              <a:t>Arterial, arteriolar &amp; capillary resistance</a:t>
            </a:r>
          </a:p>
        </p:txBody>
      </p:sp>
      <p:sp>
        <p:nvSpPr>
          <p:cNvPr id="17411" name="Text Box 3"/>
          <p:cNvSpPr txBox="1">
            <a:spLocks noChangeArrowheads="1"/>
          </p:cNvSpPr>
          <p:nvPr/>
        </p:nvSpPr>
        <p:spPr bwMode="auto">
          <a:xfrm>
            <a:off x="609600" y="914400"/>
            <a:ext cx="8077200" cy="4679950"/>
          </a:xfrm>
          <a:prstGeom prst="rect">
            <a:avLst/>
          </a:prstGeom>
          <a:solidFill>
            <a:schemeClr val="bg1"/>
          </a:solidFill>
          <a:ln w="15875" algn="ctr">
            <a:solidFill>
              <a:schemeClr val="tx1"/>
            </a:solidFill>
            <a:miter lim="800000"/>
            <a:headEnd/>
            <a:tailEnd type="none" w="lg" len="lg"/>
          </a:ln>
        </p:spPr>
        <p:txBody>
          <a:bodyPr>
            <a:spAutoFit/>
          </a:bodyPr>
          <a:lstStyle/>
          <a:p>
            <a:pPr>
              <a:lnSpc>
                <a:spcPct val="130000"/>
              </a:lnSpc>
              <a:spcAft>
                <a:spcPts val="600"/>
              </a:spcAft>
            </a:pPr>
            <a:r>
              <a:rPr lang="en-US" sz="1700" b="1" i="1"/>
              <a:t>The resistance of an individual vessel is inversely proportional to radius so</a:t>
            </a:r>
          </a:p>
          <a:p>
            <a:pPr>
              <a:lnSpc>
                <a:spcPct val="130000"/>
              </a:lnSpc>
              <a:spcAft>
                <a:spcPts val="600"/>
              </a:spcAft>
            </a:pPr>
            <a:r>
              <a:rPr lang="en-US" sz="1700"/>
              <a:t>	</a:t>
            </a:r>
          </a:p>
          <a:p>
            <a:pPr>
              <a:lnSpc>
                <a:spcPct val="130000"/>
              </a:lnSpc>
              <a:spcAft>
                <a:spcPts val="600"/>
              </a:spcAft>
            </a:pPr>
            <a:r>
              <a:rPr lang="en-US" sz="1700"/>
              <a:t>	R artery &lt; R arteriole &lt; R capillary</a:t>
            </a:r>
          </a:p>
          <a:p>
            <a:pPr>
              <a:lnSpc>
                <a:spcPct val="130000"/>
              </a:lnSpc>
              <a:spcAft>
                <a:spcPts val="600"/>
              </a:spcAft>
            </a:pPr>
            <a:endParaRPr lang="en-US" sz="1700"/>
          </a:p>
          <a:p>
            <a:pPr>
              <a:lnSpc>
                <a:spcPct val="130000"/>
              </a:lnSpc>
              <a:spcAft>
                <a:spcPts val="600"/>
              </a:spcAft>
            </a:pPr>
            <a:r>
              <a:rPr lang="en-US" sz="1700" b="1" i="1"/>
              <a:t>The total resistance of a category of vessels is determined by the total cross sectional area of all the vessels and the radius of the individual vessels.</a:t>
            </a:r>
          </a:p>
          <a:p>
            <a:pPr>
              <a:lnSpc>
                <a:spcPct val="130000"/>
              </a:lnSpc>
              <a:spcAft>
                <a:spcPts val="600"/>
              </a:spcAft>
            </a:pPr>
            <a:r>
              <a:rPr lang="en-US" sz="1700"/>
              <a:t>Comparing arteries &amp; arterioles supplying an organ, the total resistance of the arterioles is greater than the resistance of the arteries.</a:t>
            </a:r>
          </a:p>
          <a:p>
            <a:pPr>
              <a:lnSpc>
                <a:spcPct val="130000"/>
              </a:lnSpc>
              <a:spcAft>
                <a:spcPts val="600"/>
              </a:spcAft>
            </a:pPr>
            <a:r>
              <a:rPr lang="en-US" sz="1700"/>
              <a:t>Comparing arterioles &amp; capillaries, the total cross sectional area of the capillaries is so much greater than the area of the arterioles that the total resistance of the capillaries is less than the resistance of the arterioles.</a:t>
            </a:r>
          </a:p>
          <a:p>
            <a:pPr>
              <a:lnSpc>
                <a:spcPct val="130000"/>
              </a:lnSpc>
              <a:spcAft>
                <a:spcPts val="600"/>
              </a:spcAft>
            </a:pPr>
            <a:r>
              <a:rPr lang="en-US" sz="1700"/>
              <a:t>The greatest pressure drop in the circulation is across the arterioles.</a:t>
            </a:r>
          </a:p>
        </p:txBody>
      </p:sp>
    </p:spTree>
    <p:custDataLst>
      <p:tags r:id="rId1"/>
    </p:custData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2"/>
          <p:cNvSpPr>
            <a:spLocks noGrp="1" noChangeArrowheads="1"/>
          </p:cNvSpPr>
          <p:nvPr>
            <p:ph type="title"/>
          </p:nvPr>
        </p:nvSpPr>
        <p:spPr>
          <a:xfrm>
            <a:off x="2971800" y="152400"/>
            <a:ext cx="3124200" cy="382588"/>
          </a:xfrm>
        </p:spPr>
        <p:txBody>
          <a:bodyPr/>
          <a:lstStyle/>
          <a:p>
            <a:pPr algn="l" eaLnBrk="1" hangingPunct="1"/>
            <a:r>
              <a:rPr lang="en-US" smtClean="0"/>
              <a:t>Series &amp; parallel resistances</a:t>
            </a:r>
          </a:p>
        </p:txBody>
      </p:sp>
      <p:grpSp>
        <p:nvGrpSpPr>
          <p:cNvPr id="10" name="Group 9"/>
          <p:cNvGrpSpPr/>
          <p:nvPr/>
        </p:nvGrpSpPr>
        <p:grpSpPr>
          <a:xfrm>
            <a:off x="1676400" y="1631209"/>
            <a:ext cx="5791200" cy="2917722"/>
            <a:chOff x="1676400" y="1631209"/>
            <a:chExt cx="5791200" cy="2917722"/>
          </a:xfrm>
        </p:grpSpPr>
        <p:sp>
          <p:nvSpPr>
            <p:cNvPr id="2057" name="Text Box 5"/>
            <p:cNvSpPr txBox="1">
              <a:spLocks noChangeArrowheads="1"/>
            </p:cNvSpPr>
            <p:nvPr/>
          </p:nvSpPr>
          <p:spPr bwMode="auto">
            <a:xfrm>
              <a:off x="1676400" y="1631209"/>
              <a:ext cx="5791200" cy="2917722"/>
            </a:xfrm>
            <a:prstGeom prst="rect">
              <a:avLst/>
            </a:prstGeom>
            <a:solidFill>
              <a:schemeClr val="bg1"/>
            </a:solidFill>
            <a:ln w="15875">
              <a:solidFill>
                <a:srgbClr val="000000"/>
              </a:solidFill>
              <a:miter lim="800000"/>
              <a:headEnd/>
              <a:tailEnd type="none" w="lg" len="lg"/>
            </a:ln>
          </p:spPr>
          <p:txBody>
            <a:bodyPr anchor="ctr" anchorCtr="1">
              <a:spAutoFit/>
            </a:bodyPr>
            <a:lstStyle/>
            <a:p>
              <a:pPr>
                <a:spcAft>
                  <a:spcPct val="30000"/>
                </a:spcAft>
              </a:pPr>
              <a:r>
                <a:rPr lang="en-US" sz="1700" dirty="0" smtClean="0">
                  <a:solidFill>
                    <a:schemeClr val="tx2"/>
                  </a:solidFill>
                </a:rPr>
                <a:t>Resistances in series are additive; total resistance equals the sum of individual resistances.</a:t>
              </a:r>
            </a:p>
            <a:p>
              <a:pPr>
                <a:spcAft>
                  <a:spcPct val="30000"/>
                </a:spcAft>
              </a:pPr>
              <a:endParaRPr lang="en-US" sz="1700" dirty="0">
                <a:solidFill>
                  <a:schemeClr val="tx2"/>
                </a:solidFill>
              </a:endParaRPr>
            </a:p>
            <a:p>
              <a:pPr>
                <a:spcAft>
                  <a:spcPct val="30000"/>
                </a:spcAft>
              </a:pPr>
              <a:r>
                <a:rPr lang="en-US" sz="1700" dirty="0" smtClean="0">
                  <a:solidFill>
                    <a:schemeClr val="tx2"/>
                  </a:solidFill>
                </a:rPr>
                <a:t> </a:t>
              </a:r>
              <a:r>
                <a:rPr lang="en-US" sz="1700" dirty="0" smtClean="0"/>
                <a:t>Resistances </a:t>
              </a:r>
              <a:r>
                <a:rPr lang="en-US" sz="1700" dirty="0"/>
                <a:t>in parallel add as the inverse sum, like parallel electrical circuits</a:t>
              </a:r>
              <a:r>
                <a:rPr lang="en-US" sz="1700" dirty="0" smtClean="0"/>
                <a:t>:</a:t>
              </a:r>
            </a:p>
            <a:p>
              <a:pPr>
                <a:spcAft>
                  <a:spcPct val="30000"/>
                </a:spcAft>
              </a:pPr>
              <a:endParaRPr lang="en-US" sz="1700" dirty="0"/>
            </a:p>
            <a:p>
              <a:pPr>
                <a:spcAft>
                  <a:spcPct val="30000"/>
                </a:spcAft>
              </a:pPr>
              <a:endParaRPr lang="en-US" sz="1700" dirty="0"/>
            </a:p>
            <a:p>
              <a:pPr>
                <a:spcAft>
                  <a:spcPct val="30000"/>
                </a:spcAft>
              </a:pPr>
              <a:endParaRPr lang="en-US" sz="1700" dirty="0"/>
            </a:p>
            <a:p>
              <a:pPr>
                <a:spcAft>
                  <a:spcPct val="30000"/>
                </a:spcAft>
              </a:pPr>
              <a:r>
                <a:rPr lang="en-US" sz="1700" dirty="0"/>
                <a:t>Most vessels of a given category are arranged in parallel</a:t>
              </a:r>
              <a:r>
                <a:rPr lang="en-US" sz="1700" dirty="0" smtClean="0"/>
                <a:t>.</a:t>
              </a:r>
              <a:r>
                <a:rPr lang="en-US" sz="1700" dirty="0" smtClean="0">
                  <a:solidFill>
                    <a:schemeClr val="tx2"/>
                  </a:solidFill>
                </a:rPr>
                <a:t> </a:t>
              </a:r>
              <a:endParaRPr lang="en-US" sz="1700" dirty="0"/>
            </a:p>
          </p:txBody>
        </p:sp>
        <p:graphicFrame>
          <p:nvGraphicFramePr>
            <p:cNvPr id="2051" name="Object 6"/>
            <p:cNvGraphicFramePr>
              <a:graphicFrameLocks noChangeAspect="1"/>
            </p:cNvGraphicFramePr>
            <p:nvPr/>
          </p:nvGraphicFramePr>
          <p:xfrm>
            <a:off x="2819400" y="3352800"/>
            <a:ext cx="3352800" cy="708025"/>
          </p:xfrm>
          <a:graphic>
            <a:graphicData uri="http://schemas.openxmlformats.org/presentationml/2006/ole">
              <p:oleObj spid="_x0000_s2051" name="Equation" r:id="rId5" imgW="1485720" imgH="431640" progId="Equation.3">
                <p:embed/>
              </p:oleObj>
            </a:graphicData>
          </a:graphic>
        </p:graphicFrame>
      </p:grpSp>
      <p:grpSp>
        <p:nvGrpSpPr>
          <p:cNvPr id="2054" name="Group 11"/>
          <p:cNvGrpSpPr>
            <a:grpSpLocks/>
          </p:cNvGrpSpPr>
          <p:nvPr/>
        </p:nvGrpSpPr>
        <p:grpSpPr bwMode="auto">
          <a:xfrm>
            <a:off x="2209800" y="4724400"/>
            <a:ext cx="4724400" cy="1965325"/>
            <a:chOff x="1392" y="2991"/>
            <a:chExt cx="2976" cy="1238"/>
          </a:xfrm>
        </p:grpSpPr>
        <p:sp>
          <p:nvSpPr>
            <p:cNvPr id="2056" name="Text Box 8"/>
            <p:cNvSpPr txBox="1">
              <a:spLocks noChangeArrowheads="1"/>
            </p:cNvSpPr>
            <p:nvPr/>
          </p:nvSpPr>
          <p:spPr bwMode="auto">
            <a:xfrm>
              <a:off x="1392" y="2991"/>
              <a:ext cx="2976" cy="1238"/>
            </a:xfrm>
            <a:prstGeom prst="rect">
              <a:avLst/>
            </a:prstGeom>
            <a:solidFill>
              <a:schemeClr val="bg1"/>
            </a:solidFill>
            <a:ln w="15875">
              <a:solidFill>
                <a:srgbClr val="000000"/>
              </a:solidFill>
              <a:miter lim="800000"/>
              <a:headEnd/>
              <a:tailEnd type="none" w="lg" len="lg"/>
            </a:ln>
          </p:spPr>
          <p:txBody>
            <a:bodyPr bIns="91440" anchor="ctr">
              <a:spAutoFit/>
            </a:bodyPr>
            <a:lstStyle/>
            <a:p>
              <a:r>
                <a:rPr lang="en-US" sz="1700" dirty="0"/>
                <a:t>Conductance is the inverse of resistance.</a:t>
              </a:r>
            </a:p>
            <a:p>
              <a:endParaRPr lang="en-US" sz="1700" dirty="0"/>
            </a:p>
            <a:p>
              <a:endParaRPr lang="en-US" sz="1700" dirty="0"/>
            </a:p>
            <a:p>
              <a:endParaRPr lang="en-US" sz="1700" dirty="0"/>
            </a:p>
            <a:p>
              <a:r>
                <a:rPr lang="en-US" sz="1700" dirty="0"/>
                <a:t>For Parallel circuits </a:t>
              </a:r>
              <a:r>
                <a:rPr lang="en-US" sz="1700" dirty="0" err="1"/>
                <a:t>conductances</a:t>
              </a:r>
              <a:r>
                <a:rPr lang="en-US" sz="1700" dirty="0"/>
                <a:t> are additive</a:t>
              </a:r>
            </a:p>
            <a:p>
              <a:endParaRPr lang="en-US" sz="1700" dirty="0"/>
            </a:p>
            <a:p>
              <a:r>
                <a:rPr lang="en-US" sz="1700" dirty="0"/>
                <a:t>	</a:t>
              </a:r>
              <a:r>
                <a:rPr lang="en-US" sz="1700" dirty="0" err="1"/>
                <a:t>C</a:t>
              </a:r>
              <a:r>
                <a:rPr lang="en-US" sz="1700" baseline="-25000" dirty="0" err="1"/>
                <a:t>total</a:t>
              </a:r>
              <a:r>
                <a:rPr lang="en-US" sz="1700" dirty="0"/>
                <a:t> = C</a:t>
              </a:r>
              <a:r>
                <a:rPr lang="en-US" sz="1700" baseline="-25000" dirty="0"/>
                <a:t>1</a:t>
              </a:r>
              <a:r>
                <a:rPr lang="en-US" sz="1700" dirty="0"/>
                <a:t> + C</a:t>
              </a:r>
              <a:r>
                <a:rPr lang="en-US" sz="1700" baseline="-25000" dirty="0"/>
                <a:t>2</a:t>
              </a:r>
              <a:r>
                <a:rPr lang="en-US" sz="1700" dirty="0"/>
                <a:t> + C</a:t>
              </a:r>
              <a:r>
                <a:rPr lang="en-US" sz="1700" baseline="-25000" dirty="0"/>
                <a:t>3</a:t>
              </a:r>
            </a:p>
          </p:txBody>
        </p:sp>
        <p:graphicFrame>
          <p:nvGraphicFramePr>
            <p:cNvPr id="2050" name="Object 9"/>
            <p:cNvGraphicFramePr>
              <a:graphicFrameLocks noChangeAspect="1"/>
            </p:cNvGraphicFramePr>
            <p:nvPr/>
          </p:nvGraphicFramePr>
          <p:xfrm>
            <a:off x="2153" y="3264"/>
            <a:ext cx="1351" cy="327"/>
          </p:xfrm>
          <a:graphic>
            <a:graphicData uri="http://schemas.openxmlformats.org/presentationml/2006/ole">
              <p:oleObj spid="_x0000_s2050" name="Equation" r:id="rId6" imgW="1625400" imgH="393480" progId="Equation.3">
                <p:embed/>
              </p:oleObj>
            </a:graphicData>
          </a:graphic>
        </p:graphicFrame>
      </p:grpSp>
      <p:sp>
        <p:nvSpPr>
          <p:cNvPr id="2055" name="Text Box 3"/>
          <p:cNvSpPr txBox="1">
            <a:spLocks noChangeArrowheads="1"/>
          </p:cNvSpPr>
          <p:nvPr/>
        </p:nvSpPr>
        <p:spPr bwMode="auto">
          <a:xfrm>
            <a:off x="2952750" y="914400"/>
            <a:ext cx="3238500" cy="369332"/>
          </a:xfrm>
          <a:prstGeom prst="rect">
            <a:avLst/>
          </a:prstGeom>
          <a:solidFill>
            <a:schemeClr val="bg1"/>
          </a:solidFill>
          <a:ln w="15875" algn="ctr">
            <a:solidFill>
              <a:srgbClr val="000000"/>
            </a:solidFill>
            <a:miter lim="800000"/>
            <a:headEnd/>
            <a:tailEnd type="none" w="lg" len="lg"/>
          </a:ln>
        </p:spPr>
        <p:txBody>
          <a:bodyPr wrap="square" anchor="ctr">
            <a:spAutoFit/>
          </a:bodyPr>
          <a:lstStyle/>
          <a:p>
            <a:pPr>
              <a:spcAft>
                <a:spcPts val="800"/>
              </a:spcAft>
            </a:pPr>
            <a:r>
              <a:rPr lang="en-US" sz="1800" dirty="0" smtClean="0">
                <a:solidFill>
                  <a:schemeClr val="tx2"/>
                </a:solidFill>
              </a:rPr>
              <a:t>Series and parallel resistance</a:t>
            </a:r>
            <a:endParaRPr lang="en-US" sz="1800" dirty="0">
              <a:solidFill>
                <a:schemeClr val="tx2"/>
              </a:solidFill>
            </a:endParaRPr>
          </a:p>
        </p:txBody>
      </p:sp>
    </p:spTree>
    <p:custDataLst>
      <p:tags r:id="rId2"/>
    </p:custData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1905000" y="76200"/>
            <a:ext cx="4876800" cy="382588"/>
          </a:xfrm>
        </p:spPr>
        <p:txBody>
          <a:bodyPr/>
          <a:lstStyle/>
          <a:p>
            <a:pPr algn="l" eaLnBrk="1" hangingPunct="1"/>
            <a:r>
              <a:rPr lang="en-US" smtClean="0"/>
              <a:t>Parallel resistances in the systemic circulation</a:t>
            </a:r>
          </a:p>
        </p:txBody>
      </p:sp>
      <p:grpSp>
        <p:nvGrpSpPr>
          <p:cNvPr id="18435" name="Group 3"/>
          <p:cNvGrpSpPr>
            <a:grpSpLocks/>
          </p:cNvGrpSpPr>
          <p:nvPr/>
        </p:nvGrpSpPr>
        <p:grpSpPr bwMode="auto">
          <a:xfrm>
            <a:off x="5294313" y="787400"/>
            <a:ext cx="3697287" cy="4649788"/>
            <a:chOff x="3399" y="539"/>
            <a:chExt cx="2329" cy="2929"/>
          </a:xfrm>
        </p:grpSpPr>
        <p:sp>
          <p:nvSpPr>
            <p:cNvPr id="18437" name="Rectangle 4"/>
            <p:cNvSpPr>
              <a:spLocks noChangeArrowheads="1"/>
            </p:cNvSpPr>
            <p:nvPr/>
          </p:nvSpPr>
          <p:spPr bwMode="auto">
            <a:xfrm>
              <a:off x="3399" y="1762"/>
              <a:ext cx="441" cy="202"/>
            </a:xfrm>
            <a:prstGeom prst="rect">
              <a:avLst/>
            </a:prstGeom>
            <a:solidFill>
              <a:schemeClr val="bg1"/>
            </a:solidFill>
            <a:ln w="15875">
              <a:solidFill>
                <a:srgbClr val="000000"/>
              </a:solidFill>
              <a:miter lim="800000"/>
              <a:headEnd/>
              <a:tailEnd/>
            </a:ln>
          </p:spPr>
          <p:txBody>
            <a:bodyPr anchor="ctr">
              <a:spAutoFit/>
            </a:bodyPr>
            <a:lstStyle/>
            <a:p>
              <a:r>
                <a:rPr lang="en-US" sz="1400"/>
                <a:t>Aorta</a:t>
              </a:r>
            </a:p>
          </p:txBody>
        </p:sp>
        <p:sp>
          <p:nvSpPr>
            <p:cNvPr id="18438" name="Rectangle 5"/>
            <p:cNvSpPr>
              <a:spLocks noChangeArrowheads="1"/>
            </p:cNvSpPr>
            <p:nvPr/>
          </p:nvSpPr>
          <p:spPr bwMode="auto">
            <a:xfrm>
              <a:off x="4372" y="2092"/>
              <a:ext cx="1356" cy="336"/>
            </a:xfrm>
            <a:prstGeom prst="rect">
              <a:avLst/>
            </a:prstGeom>
            <a:solidFill>
              <a:schemeClr val="bg1"/>
            </a:solidFill>
            <a:ln w="15875">
              <a:solidFill>
                <a:srgbClr val="000000"/>
              </a:solidFill>
              <a:miter lim="800000"/>
              <a:headEnd/>
              <a:tailEnd/>
            </a:ln>
          </p:spPr>
          <p:txBody>
            <a:bodyPr anchor="ctr">
              <a:spAutoFit/>
            </a:bodyPr>
            <a:lstStyle/>
            <a:p>
              <a:r>
                <a:rPr lang="en-US" sz="1400"/>
                <a:t>Arteries to stomach, spleen, pancreas, gut</a:t>
              </a:r>
            </a:p>
          </p:txBody>
        </p:sp>
        <p:sp>
          <p:nvSpPr>
            <p:cNvPr id="18439" name="Rectangle 6"/>
            <p:cNvSpPr>
              <a:spLocks noChangeArrowheads="1"/>
            </p:cNvSpPr>
            <p:nvPr/>
          </p:nvSpPr>
          <p:spPr bwMode="auto">
            <a:xfrm>
              <a:off x="4372" y="1051"/>
              <a:ext cx="1059" cy="202"/>
            </a:xfrm>
            <a:prstGeom prst="rect">
              <a:avLst/>
            </a:prstGeom>
            <a:solidFill>
              <a:schemeClr val="bg1"/>
            </a:solidFill>
            <a:ln w="15875">
              <a:solidFill>
                <a:srgbClr val="000000"/>
              </a:solidFill>
              <a:miter lim="800000"/>
              <a:headEnd/>
              <a:tailEnd/>
            </a:ln>
          </p:spPr>
          <p:txBody>
            <a:bodyPr anchor="ctr">
              <a:spAutoFit/>
            </a:bodyPr>
            <a:lstStyle/>
            <a:p>
              <a:r>
                <a:rPr lang="en-US" sz="1400"/>
                <a:t>Arteries to CNS</a:t>
              </a:r>
            </a:p>
          </p:txBody>
        </p:sp>
        <p:sp>
          <p:nvSpPr>
            <p:cNvPr id="18440" name="Rectangle 7"/>
            <p:cNvSpPr>
              <a:spLocks noChangeArrowheads="1"/>
            </p:cNvSpPr>
            <p:nvPr/>
          </p:nvSpPr>
          <p:spPr bwMode="auto">
            <a:xfrm>
              <a:off x="4372" y="2753"/>
              <a:ext cx="926" cy="202"/>
            </a:xfrm>
            <a:prstGeom prst="rect">
              <a:avLst/>
            </a:prstGeom>
            <a:solidFill>
              <a:schemeClr val="bg1"/>
            </a:solidFill>
            <a:ln w="15875">
              <a:solidFill>
                <a:srgbClr val="000000"/>
              </a:solidFill>
              <a:miter lim="800000"/>
              <a:headEnd/>
              <a:tailEnd/>
            </a:ln>
          </p:spPr>
          <p:txBody>
            <a:bodyPr anchor="ctr">
              <a:spAutoFit/>
            </a:bodyPr>
            <a:lstStyle/>
            <a:p>
              <a:r>
                <a:rPr lang="en-US" sz="1400"/>
                <a:t>Hepatic artery</a:t>
              </a:r>
            </a:p>
          </p:txBody>
        </p:sp>
        <p:sp>
          <p:nvSpPr>
            <p:cNvPr id="18441" name="Rectangle 8"/>
            <p:cNvSpPr>
              <a:spLocks noChangeArrowheads="1"/>
            </p:cNvSpPr>
            <p:nvPr/>
          </p:nvSpPr>
          <p:spPr bwMode="auto">
            <a:xfrm>
              <a:off x="4372" y="1498"/>
              <a:ext cx="1095" cy="336"/>
            </a:xfrm>
            <a:prstGeom prst="rect">
              <a:avLst/>
            </a:prstGeom>
            <a:solidFill>
              <a:schemeClr val="bg1"/>
            </a:solidFill>
            <a:ln w="15875">
              <a:solidFill>
                <a:srgbClr val="000000"/>
              </a:solidFill>
              <a:miter lim="800000"/>
              <a:headEnd/>
              <a:tailEnd/>
            </a:ln>
          </p:spPr>
          <p:txBody>
            <a:bodyPr anchor="ctr">
              <a:spAutoFit/>
            </a:bodyPr>
            <a:lstStyle/>
            <a:p>
              <a:r>
                <a:rPr lang="en-US" sz="1400"/>
                <a:t>Arteries to limbs</a:t>
              </a:r>
              <a:br>
                <a:rPr lang="en-US" sz="1400"/>
              </a:br>
              <a:r>
                <a:rPr lang="en-US" sz="1400"/>
                <a:t> &amp; trunk</a:t>
              </a:r>
            </a:p>
          </p:txBody>
        </p:sp>
        <p:sp>
          <p:nvSpPr>
            <p:cNvPr id="18442" name="Rectangle 9"/>
            <p:cNvSpPr>
              <a:spLocks noChangeArrowheads="1"/>
            </p:cNvSpPr>
            <p:nvPr/>
          </p:nvSpPr>
          <p:spPr bwMode="auto">
            <a:xfrm>
              <a:off x="4372" y="3266"/>
              <a:ext cx="931" cy="202"/>
            </a:xfrm>
            <a:prstGeom prst="rect">
              <a:avLst/>
            </a:prstGeom>
            <a:solidFill>
              <a:schemeClr val="bg1"/>
            </a:solidFill>
            <a:ln w="15875">
              <a:solidFill>
                <a:srgbClr val="000000"/>
              </a:solidFill>
              <a:miter lim="800000"/>
              <a:headEnd/>
              <a:tailEnd/>
            </a:ln>
          </p:spPr>
          <p:txBody>
            <a:bodyPr anchor="ctr">
              <a:spAutoFit/>
            </a:bodyPr>
            <a:lstStyle/>
            <a:p>
              <a:r>
                <a:rPr lang="en-US" sz="1400"/>
                <a:t>Renal arteries</a:t>
              </a:r>
            </a:p>
          </p:txBody>
        </p:sp>
        <p:sp>
          <p:nvSpPr>
            <p:cNvPr id="18443" name="Rectangle 10"/>
            <p:cNvSpPr>
              <a:spLocks noChangeArrowheads="1"/>
            </p:cNvSpPr>
            <p:nvPr/>
          </p:nvSpPr>
          <p:spPr bwMode="auto">
            <a:xfrm>
              <a:off x="4372" y="539"/>
              <a:ext cx="1150" cy="202"/>
            </a:xfrm>
            <a:prstGeom prst="rect">
              <a:avLst/>
            </a:prstGeom>
            <a:solidFill>
              <a:schemeClr val="bg1"/>
            </a:solidFill>
            <a:ln w="15875">
              <a:solidFill>
                <a:srgbClr val="000000"/>
              </a:solidFill>
              <a:miter lim="800000"/>
              <a:headEnd/>
              <a:tailEnd/>
            </a:ln>
          </p:spPr>
          <p:txBody>
            <a:bodyPr anchor="ctr">
              <a:spAutoFit/>
            </a:bodyPr>
            <a:lstStyle/>
            <a:p>
              <a:r>
                <a:rPr lang="en-US" sz="1400"/>
                <a:t>Coronary arteries</a:t>
              </a:r>
            </a:p>
          </p:txBody>
        </p:sp>
        <p:cxnSp>
          <p:nvCxnSpPr>
            <p:cNvPr id="18444" name="AutoShape 11"/>
            <p:cNvCxnSpPr>
              <a:cxnSpLocks noChangeShapeType="1"/>
              <a:stCxn id="18437" idx="3"/>
              <a:endCxn id="18443" idx="1"/>
            </p:cNvCxnSpPr>
            <p:nvPr/>
          </p:nvCxnSpPr>
          <p:spPr bwMode="auto">
            <a:xfrm flipV="1">
              <a:off x="3845" y="640"/>
              <a:ext cx="522" cy="1223"/>
            </a:xfrm>
            <a:prstGeom prst="bentConnector3">
              <a:avLst>
                <a:gd name="adj1" fmla="val 50000"/>
              </a:avLst>
            </a:prstGeom>
            <a:noFill/>
            <a:ln w="15875">
              <a:solidFill>
                <a:srgbClr val="000000"/>
              </a:solidFill>
              <a:miter lim="800000"/>
              <a:headEnd/>
              <a:tailEnd type="stealth" w="lg" len="lg"/>
            </a:ln>
          </p:spPr>
        </p:cxnSp>
        <p:cxnSp>
          <p:nvCxnSpPr>
            <p:cNvPr id="18445" name="AutoShape 12"/>
            <p:cNvCxnSpPr>
              <a:cxnSpLocks noChangeShapeType="1"/>
              <a:stCxn id="18437" idx="3"/>
              <a:endCxn id="18439" idx="1"/>
            </p:cNvCxnSpPr>
            <p:nvPr/>
          </p:nvCxnSpPr>
          <p:spPr bwMode="auto">
            <a:xfrm flipV="1">
              <a:off x="3845" y="1152"/>
              <a:ext cx="522" cy="711"/>
            </a:xfrm>
            <a:prstGeom prst="bentConnector3">
              <a:avLst>
                <a:gd name="adj1" fmla="val 50000"/>
              </a:avLst>
            </a:prstGeom>
            <a:noFill/>
            <a:ln w="15875">
              <a:solidFill>
                <a:srgbClr val="000000"/>
              </a:solidFill>
              <a:miter lim="800000"/>
              <a:headEnd/>
              <a:tailEnd type="stealth" w="lg" len="lg"/>
            </a:ln>
          </p:spPr>
        </p:cxnSp>
        <p:cxnSp>
          <p:nvCxnSpPr>
            <p:cNvPr id="18446" name="AutoShape 13"/>
            <p:cNvCxnSpPr>
              <a:cxnSpLocks noChangeShapeType="1"/>
              <a:stCxn id="18437" idx="3"/>
              <a:endCxn id="18441" idx="1"/>
            </p:cNvCxnSpPr>
            <p:nvPr/>
          </p:nvCxnSpPr>
          <p:spPr bwMode="auto">
            <a:xfrm flipV="1">
              <a:off x="3845" y="1666"/>
              <a:ext cx="522" cy="197"/>
            </a:xfrm>
            <a:prstGeom prst="bentConnector3">
              <a:avLst>
                <a:gd name="adj1" fmla="val 50000"/>
              </a:avLst>
            </a:prstGeom>
            <a:noFill/>
            <a:ln w="15875">
              <a:solidFill>
                <a:srgbClr val="000000"/>
              </a:solidFill>
              <a:miter lim="800000"/>
              <a:headEnd/>
              <a:tailEnd type="stealth" w="lg" len="lg"/>
            </a:ln>
          </p:spPr>
        </p:cxnSp>
        <p:cxnSp>
          <p:nvCxnSpPr>
            <p:cNvPr id="18447" name="AutoShape 14"/>
            <p:cNvCxnSpPr>
              <a:cxnSpLocks noChangeShapeType="1"/>
              <a:stCxn id="18437" idx="3"/>
              <a:endCxn id="18438" idx="1"/>
            </p:cNvCxnSpPr>
            <p:nvPr/>
          </p:nvCxnSpPr>
          <p:spPr bwMode="auto">
            <a:xfrm>
              <a:off x="3845" y="1863"/>
              <a:ext cx="522" cy="397"/>
            </a:xfrm>
            <a:prstGeom prst="bentConnector3">
              <a:avLst>
                <a:gd name="adj1" fmla="val 50000"/>
              </a:avLst>
            </a:prstGeom>
            <a:noFill/>
            <a:ln w="15875">
              <a:solidFill>
                <a:srgbClr val="000000"/>
              </a:solidFill>
              <a:miter lim="800000"/>
              <a:headEnd/>
              <a:tailEnd type="stealth" w="lg" len="lg"/>
            </a:ln>
          </p:spPr>
        </p:cxnSp>
        <p:cxnSp>
          <p:nvCxnSpPr>
            <p:cNvPr id="18448" name="AutoShape 15"/>
            <p:cNvCxnSpPr>
              <a:cxnSpLocks noChangeShapeType="1"/>
              <a:stCxn id="18437" idx="3"/>
              <a:endCxn id="18440" idx="1"/>
            </p:cNvCxnSpPr>
            <p:nvPr/>
          </p:nvCxnSpPr>
          <p:spPr bwMode="auto">
            <a:xfrm>
              <a:off x="3845" y="1863"/>
              <a:ext cx="522" cy="991"/>
            </a:xfrm>
            <a:prstGeom prst="bentConnector3">
              <a:avLst>
                <a:gd name="adj1" fmla="val 50000"/>
              </a:avLst>
            </a:prstGeom>
            <a:noFill/>
            <a:ln w="15875">
              <a:solidFill>
                <a:srgbClr val="000000"/>
              </a:solidFill>
              <a:miter lim="800000"/>
              <a:headEnd/>
              <a:tailEnd type="stealth" w="lg" len="lg"/>
            </a:ln>
          </p:spPr>
        </p:cxnSp>
        <p:cxnSp>
          <p:nvCxnSpPr>
            <p:cNvPr id="18449" name="AutoShape 16"/>
            <p:cNvCxnSpPr>
              <a:cxnSpLocks noChangeShapeType="1"/>
              <a:stCxn id="18437" idx="3"/>
              <a:endCxn id="18442" idx="1"/>
            </p:cNvCxnSpPr>
            <p:nvPr/>
          </p:nvCxnSpPr>
          <p:spPr bwMode="auto">
            <a:xfrm>
              <a:off x="3845" y="1863"/>
              <a:ext cx="522" cy="1504"/>
            </a:xfrm>
            <a:prstGeom prst="bentConnector3">
              <a:avLst>
                <a:gd name="adj1" fmla="val 50000"/>
              </a:avLst>
            </a:prstGeom>
            <a:noFill/>
            <a:ln w="15875">
              <a:solidFill>
                <a:srgbClr val="000000"/>
              </a:solidFill>
              <a:miter lim="800000"/>
              <a:headEnd/>
              <a:tailEnd type="stealth" w="lg" len="lg"/>
            </a:ln>
          </p:spPr>
        </p:cxnSp>
      </p:grpSp>
      <p:sp>
        <p:nvSpPr>
          <p:cNvPr id="18436" name="Text Box 17"/>
          <p:cNvSpPr txBox="1">
            <a:spLocks noChangeArrowheads="1"/>
          </p:cNvSpPr>
          <p:nvPr/>
        </p:nvSpPr>
        <p:spPr bwMode="auto">
          <a:xfrm>
            <a:off x="228600" y="609600"/>
            <a:ext cx="4953000" cy="5805488"/>
          </a:xfrm>
          <a:prstGeom prst="rect">
            <a:avLst/>
          </a:prstGeom>
          <a:solidFill>
            <a:schemeClr val="bg1"/>
          </a:solidFill>
          <a:ln w="15875">
            <a:solidFill>
              <a:srgbClr val="000000"/>
            </a:solidFill>
            <a:miter lim="800000"/>
            <a:headEnd/>
            <a:tailEnd type="none" w="lg" len="lg"/>
          </a:ln>
        </p:spPr>
        <p:txBody>
          <a:bodyPr>
            <a:spAutoFit/>
          </a:bodyPr>
          <a:lstStyle/>
          <a:p>
            <a:pPr>
              <a:spcAft>
                <a:spcPct val="25000"/>
              </a:spcAft>
            </a:pPr>
            <a:r>
              <a:rPr lang="en-US" sz="1700"/>
              <a:t>Arterial beds are arranged in parallel</a:t>
            </a:r>
          </a:p>
          <a:p>
            <a:pPr>
              <a:spcAft>
                <a:spcPct val="25000"/>
              </a:spcAft>
            </a:pPr>
            <a:r>
              <a:rPr lang="en-US" sz="1700"/>
              <a:t>Venous pressure is small compared to arterial pressure.</a:t>
            </a:r>
          </a:p>
          <a:p>
            <a:pPr>
              <a:spcAft>
                <a:spcPct val="25000"/>
              </a:spcAft>
            </a:pPr>
            <a:r>
              <a:rPr lang="en-US" sz="1700"/>
              <a:t>Blood pressure is nearly the same in all large arteries, so </a:t>
            </a:r>
            <a:r>
              <a:rPr lang="en-US" sz="1700">
                <a:latin typeface="Symbol" pitchFamily="18" charset="2"/>
              </a:rPr>
              <a:t>D</a:t>
            </a:r>
            <a:r>
              <a:rPr lang="en-US" sz="1700"/>
              <a:t>P is the same in all vascular beds:</a:t>
            </a:r>
          </a:p>
          <a:p>
            <a:pPr>
              <a:spcAft>
                <a:spcPct val="25000"/>
              </a:spcAft>
            </a:pPr>
            <a:r>
              <a:rPr lang="en-US" sz="1700">
                <a:latin typeface="Symbol" pitchFamily="18" charset="2"/>
              </a:rPr>
              <a:t>D</a:t>
            </a:r>
            <a:r>
              <a:rPr lang="en-US" sz="1700"/>
              <a:t>P = MAP – VP </a:t>
            </a:r>
            <a:r>
              <a:rPr lang="en-US" sz="1700">
                <a:sym typeface="Symbol" pitchFamily="18" charset="2"/>
              </a:rPr>
              <a:t></a:t>
            </a:r>
            <a:r>
              <a:rPr lang="en-US" sz="1700"/>
              <a:t> MAP </a:t>
            </a:r>
            <a:r>
              <a:rPr lang="en-US" sz="1700" i="1"/>
              <a:t>and</a:t>
            </a:r>
          </a:p>
          <a:p>
            <a:pPr>
              <a:spcAft>
                <a:spcPct val="25000"/>
              </a:spcAft>
            </a:pPr>
            <a:r>
              <a:rPr lang="en-US" sz="1700"/>
              <a:t>MAP = CO X TPR</a:t>
            </a:r>
          </a:p>
          <a:p>
            <a:pPr>
              <a:spcAft>
                <a:spcPct val="25000"/>
              </a:spcAft>
            </a:pPr>
            <a:r>
              <a:rPr lang="en-US" sz="1700"/>
              <a:t>The resistance of each arterial bed is set by its own arteriolar tone</a:t>
            </a:r>
          </a:p>
          <a:p>
            <a:pPr>
              <a:spcAft>
                <a:spcPct val="25000"/>
              </a:spcAft>
            </a:pPr>
            <a:r>
              <a:rPr lang="en-US" sz="1700"/>
              <a:t>TPR is less than the resistance of any single arterial bed.</a:t>
            </a:r>
          </a:p>
          <a:p>
            <a:pPr>
              <a:spcAft>
                <a:spcPct val="25000"/>
              </a:spcAft>
            </a:pPr>
            <a:r>
              <a:rPr lang="en-US" sz="1700"/>
              <a:t>For example:</a:t>
            </a:r>
          </a:p>
          <a:p>
            <a:pPr>
              <a:spcAft>
                <a:spcPct val="25000"/>
              </a:spcAft>
            </a:pPr>
            <a:r>
              <a:rPr lang="en-US" sz="1700"/>
              <a:t>TPR = MAP/CO</a:t>
            </a:r>
          </a:p>
          <a:p>
            <a:pPr>
              <a:spcAft>
                <a:spcPct val="25000"/>
              </a:spcAft>
            </a:pPr>
            <a:r>
              <a:rPr lang="en-US" sz="1700"/>
              <a:t>Renal resistance = MAP/renal flow</a:t>
            </a:r>
          </a:p>
          <a:p>
            <a:pPr>
              <a:spcAft>
                <a:spcPct val="25000"/>
              </a:spcAft>
            </a:pPr>
            <a:r>
              <a:rPr lang="en-US" sz="1700"/>
              <a:t>And renal flow &lt; CO so</a:t>
            </a:r>
          </a:p>
          <a:p>
            <a:pPr>
              <a:spcAft>
                <a:spcPct val="25000"/>
              </a:spcAft>
            </a:pPr>
            <a:r>
              <a:rPr lang="en-US" sz="1700"/>
              <a:t>Renal resistance &gt; TPR</a:t>
            </a:r>
          </a:p>
          <a:p>
            <a:pPr>
              <a:spcAft>
                <a:spcPct val="25000"/>
              </a:spcAft>
            </a:pPr>
            <a:r>
              <a:rPr lang="en-US" sz="1700" b="1" i="1"/>
              <a:t>There are multiple parallel paths for blood flow  so total peripheral resistance is less than resistance in any one bed.</a:t>
            </a:r>
          </a:p>
        </p:txBody>
      </p:sp>
    </p:spTree>
    <p:custDataLst>
      <p:tags r:id="rId1"/>
    </p:custData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3200400" y="106363"/>
            <a:ext cx="2667000" cy="382587"/>
          </a:xfrm>
        </p:spPr>
        <p:txBody>
          <a:bodyPr/>
          <a:lstStyle/>
          <a:p>
            <a:pPr algn="l" eaLnBrk="1" hangingPunct="1"/>
            <a:r>
              <a:rPr lang="en-US" smtClean="0"/>
              <a:t>Laminar &amp; turbulent flow</a:t>
            </a:r>
          </a:p>
        </p:txBody>
      </p:sp>
      <p:sp>
        <p:nvSpPr>
          <p:cNvPr id="20483" name="Text Box 33"/>
          <p:cNvSpPr txBox="1">
            <a:spLocks noChangeArrowheads="1"/>
          </p:cNvSpPr>
          <p:nvPr/>
        </p:nvSpPr>
        <p:spPr bwMode="auto">
          <a:xfrm>
            <a:off x="304800" y="762000"/>
            <a:ext cx="4648200" cy="2716213"/>
          </a:xfrm>
          <a:prstGeom prst="rect">
            <a:avLst/>
          </a:prstGeom>
          <a:solidFill>
            <a:schemeClr val="bg1"/>
          </a:solidFill>
          <a:ln w="15875" algn="ctr">
            <a:solidFill>
              <a:srgbClr val="000000"/>
            </a:solidFill>
            <a:miter lim="800000"/>
            <a:headEnd/>
            <a:tailEnd type="none" w="lg" len="lg"/>
          </a:ln>
        </p:spPr>
        <p:txBody>
          <a:bodyPr anchor="ctr">
            <a:spAutoFit/>
          </a:bodyPr>
          <a:lstStyle/>
          <a:p>
            <a:pPr>
              <a:lnSpc>
                <a:spcPct val="110000"/>
              </a:lnSpc>
              <a:spcAft>
                <a:spcPct val="10000"/>
              </a:spcAft>
            </a:pPr>
            <a:r>
              <a:rPr lang="en-US" sz="1700" b="1" i="1">
                <a:solidFill>
                  <a:schemeClr val="tx2"/>
                </a:solidFill>
              </a:rPr>
              <a:t>Normal flow in the circulation is laminar.</a:t>
            </a:r>
          </a:p>
          <a:p>
            <a:pPr>
              <a:lnSpc>
                <a:spcPct val="110000"/>
              </a:lnSpc>
              <a:spcAft>
                <a:spcPct val="10000"/>
              </a:spcAft>
            </a:pPr>
            <a:r>
              <a:rPr lang="en-US" sz="1700">
                <a:solidFill>
                  <a:schemeClr val="tx2"/>
                </a:solidFill>
              </a:rPr>
              <a:t>Laminar (or streamlined) flow exhibits maximal velocity at the center of the vessel, and concentric thin layers of plasma with gradually decreasing velocity toward the walls of the vessel.</a:t>
            </a:r>
            <a:r>
              <a:rPr lang="en-US" sz="1700" b="1" i="1">
                <a:solidFill>
                  <a:schemeClr val="tx2"/>
                </a:solidFill>
              </a:rPr>
              <a:t> Laminar flow is silent.</a:t>
            </a:r>
          </a:p>
          <a:p>
            <a:pPr>
              <a:lnSpc>
                <a:spcPct val="110000"/>
              </a:lnSpc>
              <a:spcAft>
                <a:spcPct val="10000"/>
              </a:spcAft>
            </a:pPr>
            <a:r>
              <a:rPr lang="en-US" sz="1700">
                <a:solidFill>
                  <a:schemeClr val="tx2"/>
                </a:solidFill>
              </a:rPr>
              <a:t>Plasma flowing closest to the vessel wall exerts a drag on the wall (shear stress) that influences endothelial function.</a:t>
            </a:r>
          </a:p>
        </p:txBody>
      </p:sp>
      <p:sp>
        <p:nvSpPr>
          <p:cNvPr id="20484" name="Text Box 38"/>
          <p:cNvSpPr txBox="1">
            <a:spLocks noChangeArrowheads="1"/>
          </p:cNvSpPr>
          <p:nvPr/>
        </p:nvSpPr>
        <p:spPr bwMode="auto">
          <a:xfrm>
            <a:off x="304800" y="3570422"/>
            <a:ext cx="5105400" cy="3123932"/>
          </a:xfrm>
          <a:prstGeom prst="rect">
            <a:avLst/>
          </a:prstGeom>
          <a:solidFill>
            <a:schemeClr val="bg1"/>
          </a:solidFill>
          <a:ln w="15875" algn="ctr">
            <a:solidFill>
              <a:srgbClr val="000000"/>
            </a:solidFill>
            <a:miter lim="800000"/>
            <a:headEnd/>
            <a:tailEnd type="none" w="lg" len="lg"/>
          </a:ln>
        </p:spPr>
        <p:txBody>
          <a:bodyPr wrap="square" anchor="ctr">
            <a:spAutoFit/>
          </a:bodyPr>
          <a:lstStyle/>
          <a:p>
            <a:pPr>
              <a:lnSpc>
                <a:spcPct val="110000"/>
              </a:lnSpc>
              <a:spcAft>
                <a:spcPts val="600"/>
              </a:spcAft>
            </a:pPr>
            <a:r>
              <a:rPr lang="en-US" sz="1700" dirty="0">
                <a:solidFill>
                  <a:schemeClr val="tx2"/>
                </a:solidFill>
              </a:rPr>
              <a:t>Turbulent flow exhibits irregular radial mixing of </a:t>
            </a:r>
            <a:r>
              <a:rPr lang="en-US" sz="1700" dirty="0" smtClean="0">
                <a:solidFill>
                  <a:schemeClr val="tx2"/>
                </a:solidFill>
              </a:rPr>
              <a:t>blood as </a:t>
            </a:r>
            <a:r>
              <a:rPr lang="en-US" sz="1700" dirty="0">
                <a:solidFill>
                  <a:schemeClr val="tx2"/>
                </a:solidFill>
              </a:rPr>
              <a:t>overall flow occurs in the longitudinal direction.</a:t>
            </a:r>
          </a:p>
          <a:p>
            <a:pPr>
              <a:lnSpc>
                <a:spcPct val="110000"/>
              </a:lnSpc>
              <a:spcAft>
                <a:spcPts val="600"/>
              </a:spcAft>
            </a:pPr>
            <a:r>
              <a:rPr lang="en-US" sz="1700" b="1" i="1" dirty="0">
                <a:solidFill>
                  <a:schemeClr val="tx2"/>
                </a:solidFill>
              </a:rPr>
              <a:t>Turbulent flow usually causes vibrations that are audible with the stethoscope as murmurs or bruits.</a:t>
            </a:r>
          </a:p>
          <a:p>
            <a:pPr>
              <a:lnSpc>
                <a:spcPct val="110000"/>
              </a:lnSpc>
              <a:spcAft>
                <a:spcPts val="600"/>
              </a:spcAft>
            </a:pPr>
            <a:r>
              <a:rPr lang="en-US" sz="1700" b="1" i="1" dirty="0">
                <a:solidFill>
                  <a:schemeClr val="tx2"/>
                </a:solidFill>
              </a:rPr>
              <a:t>The pressure gradient required to drive turbulent flow is greater than that required to drive laminar flow so turbulence increases cardiac work.</a:t>
            </a:r>
          </a:p>
        </p:txBody>
      </p:sp>
      <p:sp>
        <p:nvSpPr>
          <p:cNvPr id="20487" name="Text Box 46"/>
          <p:cNvSpPr txBox="1">
            <a:spLocks noChangeArrowheads="1"/>
          </p:cNvSpPr>
          <p:nvPr/>
        </p:nvSpPr>
        <p:spPr bwMode="auto">
          <a:xfrm>
            <a:off x="6805613" y="3908426"/>
            <a:ext cx="1169988" cy="366713"/>
          </a:xfrm>
          <a:prstGeom prst="rect">
            <a:avLst/>
          </a:prstGeom>
          <a:solidFill>
            <a:schemeClr val="bg1"/>
          </a:solidFill>
          <a:ln w="15875" algn="ctr">
            <a:solidFill>
              <a:srgbClr val="000000"/>
            </a:solidFill>
            <a:miter lim="800000"/>
            <a:headEnd/>
            <a:tailEnd type="none" w="lg" len="lg"/>
          </a:ln>
        </p:spPr>
        <p:txBody>
          <a:bodyPr anchor="ctr">
            <a:spAutoFit/>
          </a:bodyPr>
          <a:lstStyle/>
          <a:p>
            <a:pPr>
              <a:spcAft>
                <a:spcPct val="10000"/>
              </a:spcAft>
            </a:pPr>
            <a:r>
              <a:rPr lang="en-US" sz="1700">
                <a:solidFill>
                  <a:schemeClr val="tx2"/>
                </a:solidFill>
              </a:rPr>
              <a:t>Turbulent</a:t>
            </a:r>
          </a:p>
        </p:txBody>
      </p:sp>
      <p:grpSp>
        <p:nvGrpSpPr>
          <p:cNvPr id="26" name="Group 25"/>
          <p:cNvGrpSpPr/>
          <p:nvPr/>
        </p:nvGrpSpPr>
        <p:grpSpPr>
          <a:xfrm>
            <a:off x="5791200" y="990600"/>
            <a:ext cx="2819400" cy="1662113"/>
            <a:chOff x="5981700" y="1004888"/>
            <a:chExt cx="2819400" cy="1662113"/>
          </a:xfrm>
        </p:grpSpPr>
        <p:sp>
          <p:nvSpPr>
            <p:cNvPr id="20486" name="Text Box 45"/>
            <p:cNvSpPr txBox="1">
              <a:spLocks noChangeArrowheads="1"/>
            </p:cNvSpPr>
            <p:nvPr/>
          </p:nvSpPr>
          <p:spPr bwMode="auto">
            <a:xfrm>
              <a:off x="6883400" y="1004888"/>
              <a:ext cx="1016000" cy="366713"/>
            </a:xfrm>
            <a:prstGeom prst="rect">
              <a:avLst/>
            </a:prstGeom>
            <a:solidFill>
              <a:schemeClr val="bg1"/>
            </a:solidFill>
            <a:ln w="15875" algn="ctr">
              <a:solidFill>
                <a:srgbClr val="000000"/>
              </a:solidFill>
              <a:miter lim="800000"/>
              <a:headEnd/>
              <a:tailEnd type="none" w="lg" len="lg"/>
            </a:ln>
          </p:spPr>
          <p:txBody>
            <a:bodyPr anchor="ctr">
              <a:spAutoFit/>
            </a:bodyPr>
            <a:lstStyle/>
            <a:p>
              <a:pPr>
                <a:spcAft>
                  <a:spcPct val="10000"/>
                </a:spcAft>
              </a:pPr>
              <a:r>
                <a:rPr lang="en-US" sz="1700">
                  <a:solidFill>
                    <a:schemeClr val="tx2"/>
                  </a:solidFill>
                </a:rPr>
                <a:t>Laminar</a:t>
              </a:r>
            </a:p>
          </p:txBody>
        </p:sp>
        <p:sp>
          <p:nvSpPr>
            <p:cNvPr id="20501" name="AutoShape 50"/>
            <p:cNvSpPr>
              <a:spLocks noChangeArrowheads="1"/>
            </p:cNvSpPr>
            <p:nvPr/>
          </p:nvSpPr>
          <p:spPr bwMode="auto">
            <a:xfrm rot="5400000">
              <a:off x="6858000" y="723901"/>
              <a:ext cx="1066800" cy="2819400"/>
            </a:xfrm>
            <a:prstGeom prst="can">
              <a:avLst>
                <a:gd name="adj" fmla="val 44929"/>
              </a:avLst>
            </a:prstGeom>
            <a:solidFill>
              <a:schemeClr val="bg1"/>
            </a:solidFill>
            <a:ln w="15875">
              <a:solidFill>
                <a:srgbClr val="000000"/>
              </a:solidFill>
              <a:round/>
              <a:headEnd/>
              <a:tailEnd type="none" w="lg" len="lg"/>
            </a:ln>
          </p:spPr>
          <p:txBody>
            <a:bodyPr anchor="ctr">
              <a:spAutoFit/>
            </a:bodyPr>
            <a:lstStyle/>
            <a:p>
              <a:endParaRPr lang="en-US"/>
            </a:p>
          </p:txBody>
        </p:sp>
        <p:sp>
          <p:nvSpPr>
            <p:cNvPr id="20503" name="AutoShape 52"/>
            <p:cNvSpPr>
              <a:spLocks noChangeArrowheads="1"/>
            </p:cNvSpPr>
            <p:nvPr/>
          </p:nvSpPr>
          <p:spPr bwMode="auto">
            <a:xfrm rot="16200000" flipH="1">
              <a:off x="5715000" y="1866901"/>
              <a:ext cx="1066800" cy="533400"/>
            </a:xfrm>
            <a:custGeom>
              <a:avLst/>
              <a:gdLst>
                <a:gd name="T0" fmla="*/ 10 w 21600"/>
                <a:gd name="T1" fmla="*/ 0 h 21600"/>
                <a:gd name="T2" fmla="*/ 3 w 21600"/>
                <a:gd name="T3" fmla="*/ 3 h 21600"/>
                <a:gd name="T4" fmla="*/ 10 w 21600"/>
                <a:gd name="T5" fmla="*/ 1 h 21600"/>
                <a:gd name="T6" fmla="*/ 18 w 21600"/>
                <a:gd name="T7" fmla="*/ 3 h 21600"/>
                <a:gd name="T8" fmla="*/ 0 60000 65536"/>
                <a:gd name="T9" fmla="*/ 0 60000 65536"/>
                <a:gd name="T10" fmla="*/ 0 60000 65536"/>
                <a:gd name="T11" fmla="*/ 0 60000 65536"/>
                <a:gd name="T12" fmla="*/ 0 w 21600"/>
                <a:gd name="T13" fmla="*/ 0 h 21600"/>
                <a:gd name="T14" fmla="*/ 21600 w 21600"/>
                <a:gd name="T15" fmla="*/ 7714 h 21600"/>
              </a:gdLst>
              <a:ahLst/>
              <a:cxnLst>
                <a:cxn ang="T8">
                  <a:pos x="T0" y="T1"/>
                </a:cxn>
                <a:cxn ang="T9">
                  <a:pos x="T2" y="T3"/>
                </a:cxn>
                <a:cxn ang="T10">
                  <a:pos x="T4" y="T5"/>
                </a:cxn>
                <a:cxn ang="T11">
                  <a:pos x="T6" y="T7"/>
                </a:cxn>
              </a:cxnLst>
              <a:rect l="T12" t="T13" r="T14" b="T15"/>
              <a:pathLst>
                <a:path w="21600" h="21600">
                  <a:moveTo>
                    <a:pt x="5400" y="10800"/>
                  </a:moveTo>
                  <a:cubicBezTo>
                    <a:pt x="5400" y="7817"/>
                    <a:pt x="7817" y="5400"/>
                    <a:pt x="10800" y="5400"/>
                  </a:cubicBezTo>
                  <a:cubicBezTo>
                    <a:pt x="13782" y="5399"/>
                    <a:pt x="16199" y="7817"/>
                    <a:pt x="16200" y="10799"/>
                  </a:cubicBezTo>
                  <a:lnTo>
                    <a:pt x="21600" y="10800"/>
                  </a:lnTo>
                  <a:cubicBezTo>
                    <a:pt x="21600" y="4835"/>
                    <a:pt x="16764" y="0"/>
                    <a:pt x="10800" y="0"/>
                  </a:cubicBezTo>
                  <a:cubicBezTo>
                    <a:pt x="4835" y="0"/>
                    <a:pt x="0" y="4835"/>
                    <a:pt x="0" y="10800"/>
                  </a:cubicBezTo>
                  <a:close/>
                </a:path>
              </a:pathLst>
            </a:custGeom>
            <a:solidFill>
              <a:schemeClr val="tx1"/>
            </a:solidFill>
            <a:ln w="15875" algn="ctr">
              <a:noFill/>
              <a:miter lim="800000"/>
              <a:headEnd/>
              <a:tailEnd type="none" w="lg" len="lg"/>
            </a:ln>
          </p:spPr>
          <p:txBody>
            <a:bodyPr anchor="ctr">
              <a:spAutoFit/>
            </a:bodyPr>
            <a:lstStyle/>
            <a:p>
              <a:endParaRPr lang="en-US"/>
            </a:p>
          </p:txBody>
        </p:sp>
        <p:sp>
          <p:nvSpPr>
            <p:cNvPr id="20504" name="Rectangle 53"/>
            <p:cNvSpPr>
              <a:spLocks noChangeArrowheads="1"/>
            </p:cNvSpPr>
            <p:nvPr/>
          </p:nvSpPr>
          <p:spPr bwMode="auto">
            <a:xfrm>
              <a:off x="6134100" y="1600201"/>
              <a:ext cx="838200" cy="1066800"/>
            </a:xfrm>
            <a:prstGeom prst="rect">
              <a:avLst/>
            </a:prstGeom>
            <a:solidFill>
              <a:schemeClr val="tx1"/>
            </a:solidFill>
            <a:ln w="15875" algn="ctr">
              <a:noFill/>
              <a:miter lim="800000"/>
              <a:headEnd/>
              <a:tailEnd type="none" w="lg" len="lg"/>
            </a:ln>
          </p:spPr>
          <p:txBody>
            <a:bodyPr anchor="ctr">
              <a:spAutoFit/>
            </a:bodyPr>
            <a:lstStyle/>
            <a:p>
              <a:endParaRPr lang="en-US"/>
            </a:p>
          </p:txBody>
        </p:sp>
        <p:sp>
          <p:nvSpPr>
            <p:cNvPr id="20505" name="AutoShape 54"/>
            <p:cNvSpPr>
              <a:spLocks noChangeArrowheads="1"/>
            </p:cNvSpPr>
            <p:nvPr/>
          </p:nvSpPr>
          <p:spPr bwMode="auto">
            <a:xfrm>
              <a:off x="6286500" y="1905001"/>
              <a:ext cx="990600" cy="381000"/>
            </a:xfrm>
            <a:prstGeom prst="rightArrow">
              <a:avLst>
                <a:gd name="adj1" fmla="val 50000"/>
                <a:gd name="adj2" fmla="val 65000"/>
              </a:avLst>
            </a:prstGeom>
            <a:solidFill>
              <a:schemeClr val="tx1"/>
            </a:solidFill>
            <a:ln w="15875">
              <a:solidFill>
                <a:schemeClr val="tx1"/>
              </a:solidFill>
              <a:miter lim="800000"/>
              <a:headEnd/>
              <a:tailEnd type="none" w="lg" len="lg"/>
            </a:ln>
          </p:spPr>
          <p:txBody>
            <a:bodyPr wrap="none" anchor="ctr">
              <a:spAutoFit/>
            </a:bodyPr>
            <a:lstStyle/>
            <a:p>
              <a:endParaRPr lang="en-US"/>
            </a:p>
          </p:txBody>
        </p:sp>
        <p:sp>
          <p:nvSpPr>
            <p:cNvPr id="20502" name="Oval 51"/>
            <p:cNvSpPr>
              <a:spLocks noChangeArrowheads="1"/>
            </p:cNvSpPr>
            <p:nvPr/>
          </p:nvSpPr>
          <p:spPr bwMode="auto">
            <a:xfrm>
              <a:off x="6057900" y="1612901"/>
              <a:ext cx="1752600" cy="1041400"/>
            </a:xfrm>
            <a:prstGeom prst="ellipse">
              <a:avLst/>
            </a:prstGeom>
            <a:solidFill>
              <a:schemeClr val="tx1"/>
            </a:solidFill>
            <a:ln w="15875">
              <a:noFill/>
              <a:round/>
              <a:headEnd/>
              <a:tailEnd type="none" w="lg" len="lg"/>
            </a:ln>
          </p:spPr>
          <p:txBody>
            <a:bodyPr anchor="ctr">
              <a:spAutoFit/>
            </a:bodyPr>
            <a:lstStyle/>
            <a:p>
              <a:endParaRPr lang="en-US"/>
            </a:p>
          </p:txBody>
        </p:sp>
      </p:grpSp>
      <p:sp>
        <p:nvSpPr>
          <p:cNvPr id="20490" name="AutoShape 56"/>
          <p:cNvSpPr>
            <a:spLocks noChangeArrowheads="1"/>
          </p:cNvSpPr>
          <p:nvPr/>
        </p:nvSpPr>
        <p:spPr bwMode="auto">
          <a:xfrm rot="5400000">
            <a:off x="6858000" y="3671889"/>
            <a:ext cx="1066800" cy="2895600"/>
          </a:xfrm>
          <a:prstGeom prst="can">
            <a:avLst>
              <a:gd name="adj" fmla="val 42637"/>
            </a:avLst>
          </a:prstGeom>
          <a:solidFill>
            <a:schemeClr val="bg1"/>
          </a:solidFill>
          <a:ln w="15875">
            <a:solidFill>
              <a:srgbClr val="000000"/>
            </a:solidFill>
            <a:round/>
            <a:headEnd/>
            <a:tailEnd type="none" w="lg" len="lg"/>
          </a:ln>
        </p:spPr>
        <p:txBody>
          <a:bodyPr anchor="ctr">
            <a:spAutoFit/>
          </a:bodyPr>
          <a:lstStyle/>
          <a:p>
            <a:endParaRPr lang="en-US"/>
          </a:p>
        </p:txBody>
      </p:sp>
      <p:grpSp>
        <p:nvGrpSpPr>
          <p:cNvPr id="28" name="Group 27"/>
          <p:cNvGrpSpPr/>
          <p:nvPr/>
        </p:nvGrpSpPr>
        <p:grpSpPr>
          <a:xfrm>
            <a:off x="5942807" y="4575969"/>
            <a:ext cx="2362993" cy="1084263"/>
            <a:chOff x="5942807" y="4575969"/>
            <a:chExt cx="2362993" cy="1084263"/>
          </a:xfrm>
        </p:grpSpPr>
        <p:sp>
          <p:nvSpPr>
            <p:cNvPr id="20491" name="AutoShape 57"/>
            <p:cNvSpPr>
              <a:spLocks noChangeArrowheads="1"/>
            </p:cNvSpPr>
            <p:nvPr/>
          </p:nvSpPr>
          <p:spPr bwMode="auto">
            <a:xfrm rot="16200000" flipH="1">
              <a:off x="5667375" y="4851401"/>
              <a:ext cx="1084263" cy="533400"/>
            </a:xfrm>
            <a:custGeom>
              <a:avLst/>
              <a:gdLst>
                <a:gd name="T0" fmla="*/ 11 w 21600"/>
                <a:gd name="T1" fmla="*/ 0 h 21600"/>
                <a:gd name="T2" fmla="*/ 3 w 21600"/>
                <a:gd name="T3" fmla="*/ 3 h 21600"/>
                <a:gd name="T4" fmla="*/ 11 w 21600"/>
                <a:gd name="T5" fmla="*/ 1 h 21600"/>
                <a:gd name="T6" fmla="*/ 19 w 21600"/>
                <a:gd name="T7" fmla="*/ 3 h 21600"/>
                <a:gd name="T8" fmla="*/ 0 60000 65536"/>
                <a:gd name="T9" fmla="*/ 0 60000 65536"/>
                <a:gd name="T10" fmla="*/ 0 60000 65536"/>
                <a:gd name="T11" fmla="*/ 0 60000 65536"/>
                <a:gd name="T12" fmla="*/ 0 w 21600"/>
                <a:gd name="T13" fmla="*/ 0 h 21600"/>
                <a:gd name="T14" fmla="*/ 21600 w 21600"/>
                <a:gd name="T15" fmla="*/ 7714 h 21600"/>
              </a:gdLst>
              <a:ahLst/>
              <a:cxnLst>
                <a:cxn ang="T8">
                  <a:pos x="T0" y="T1"/>
                </a:cxn>
                <a:cxn ang="T9">
                  <a:pos x="T2" y="T3"/>
                </a:cxn>
                <a:cxn ang="T10">
                  <a:pos x="T4" y="T5"/>
                </a:cxn>
                <a:cxn ang="T11">
                  <a:pos x="T6" y="T7"/>
                </a:cxn>
              </a:cxnLst>
              <a:rect l="T12" t="T13" r="T14" b="T15"/>
              <a:pathLst>
                <a:path w="21600" h="21600">
                  <a:moveTo>
                    <a:pt x="5400" y="10800"/>
                  </a:moveTo>
                  <a:cubicBezTo>
                    <a:pt x="5400" y="7817"/>
                    <a:pt x="7817" y="5400"/>
                    <a:pt x="10800" y="5400"/>
                  </a:cubicBezTo>
                  <a:cubicBezTo>
                    <a:pt x="13782" y="5399"/>
                    <a:pt x="16199" y="7817"/>
                    <a:pt x="16200" y="10799"/>
                  </a:cubicBezTo>
                  <a:lnTo>
                    <a:pt x="21600" y="10800"/>
                  </a:lnTo>
                  <a:cubicBezTo>
                    <a:pt x="21600" y="4835"/>
                    <a:pt x="16764" y="0"/>
                    <a:pt x="10800" y="0"/>
                  </a:cubicBezTo>
                  <a:cubicBezTo>
                    <a:pt x="4835" y="0"/>
                    <a:pt x="0" y="4835"/>
                    <a:pt x="0" y="10800"/>
                  </a:cubicBezTo>
                  <a:close/>
                </a:path>
              </a:pathLst>
            </a:custGeom>
            <a:solidFill>
              <a:schemeClr val="tx1"/>
            </a:solidFill>
            <a:ln w="15875">
              <a:noFill/>
              <a:miter lim="800000"/>
              <a:headEnd/>
              <a:tailEnd type="none" w="lg" len="lg"/>
            </a:ln>
          </p:spPr>
          <p:txBody>
            <a:bodyPr anchor="ctr">
              <a:spAutoFit/>
            </a:bodyPr>
            <a:lstStyle/>
            <a:p>
              <a:endParaRPr lang="en-US"/>
            </a:p>
          </p:txBody>
        </p:sp>
        <p:sp>
          <p:nvSpPr>
            <p:cNvPr id="20492" name="Rectangle 58"/>
            <p:cNvSpPr>
              <a:spLocks noChangeArrowheads="1"/>
            </p:cNvSpPr>
            <p:nvPr/>
          </p:nvSpPr>
          <p:spPr bwMode="auto">
            <a:xfrm>
              <a:off x="6096000" y="4597401"/>
              <a:ext cx="838200" cy="1062038"/>
            </a:xfrm>
            <a:prstGeom prst="rect">
              <a:avLst/>
            </a:prstGeom>
            <a:solidFill>
              <a:schemeClr val="tx1"/>
            </a:solidFill>
            <a:ln w="15875">
              <a:noFill/>
              <a:miter lim="800000"/>
              <a:headEnd/>
              <a:tailEnd type="none" w="lg" len="lg"/>
            </a:ln>
          </p:spPr>
          <p:txBody>
            <a:bodyPr anchor="ctr">
              <a:spAutoFit/>
            </a:bodyPr>
            <a:lstStyle/>
            <a:p>
              <a:endParaRPr lang="en-US"/>
            </a:p>
          </p:txBody>
        </p:sp>
        <p:sp>
          <p:nvSpPr>
            <p:cNvPr id="20493" name="AutoShape 59"/>
            <p:cNvSpPr>
              <a:spLocks noChangeArrowheads="1"/>
            </p:cNvSpPr>
            <p:nvPr/>
          </p:nvSpPr>
          <p:spPr bwMode="auto">
            <a:xfrm rot="5400000">
              <a:off x="7353300" y="5005389"/>
              <a:ext cx="457200" cy="685800"/>
            </a:xfrm>
            <a:custGeom>
              <a:avLst/>
              <a:gdLst>
                <a:gd name="T0" fmla="*/ 2 w 21600"/>
                <a:gd name="T1" fmla="*/ 0 h 21600"/>
                <a:gd name="T2" fmla="*/ 1 w 21600"/>
                <a:gd name="T3" fmla="*/ 9 h 21600"/>
                <a:gd name="T4" fmla="*/ 2 w 21600"/>
                <a:gd name="T5" fmla="*/ 3 h 21600"/>
                <a:gd name="T6" fmla="*/ 3 w 21600"/>
                <a:gd name="T7" fmla="*/ 6 h 21600"/>
                <a:gd name="T8" fmla="*/ 4 w 21600"/>
                <a:gd name="T9" fmla="*/ 3 h 21600"/>
                <a:gd name="T10" fmla="*/ 17694720 60000 65536"/>
                <a:gd name="T11" fmla="*/ 5898240 60000 65536"/>
                <a:gd name="T12" fmla="*/ 5898240 60000 65536"/>
                <a:gd name="T13" fmla="*/ 5898240 60000 65536"/>
                <a:gd name="T14" fmla="*/ 0 60000 65536"/>
                <a:gd name="T15" fmla="*/ 0 w 21600"/>
                <a:gd name="T16" fmla="*/ 8300 h 21600"/>
                <a:gd name="T17" fmla="*/ 6075 w 21600"/>
                <a:gd name="T18" fmla="*/ 21600 h 21600"/>
              </a:gdLst>
              <a:ahLst/>
              <a:cxnLst>
                <a:cxn ang="T10">
                  <a:pos x="T0" y="T1"/>
                </a:cxn>
                <a:cxn ang="T11">
                  <a:pos x="T2" y="T3"/>
                </a:cxn>
                <a:cxn ang="T12">
                  <a:pos x="T4" y="T5"/>
                </a:cxn>
                <a:cxn ang="T13">
                  <a:pos x="T6" y="T7"/>
                </a:cxn>
                <a:cxn ang="T14">
                  <a:pos x="T8" y="T9"/>
                </a:cxn>
              </a:cxnLst>
              <a:rect l="T15" t="T16" r="T17" b="T18"/>
              <a:pathLst>
                <a:path w="21600" h="21600">
                  <a:moveTo>
                    <a:pt x="15662" y="14285"/>
                  </a:moveTo>
                  <a:lnTo>
                    <a:pt x="21600" y="8310"/>
                  </a:lnTo>
                  <a:lnTo>
                    <a:pt x="18630" y="8310"/>
                  </a:lnTo>
                  <a:cubicBezTo>
                    <a:pt x="18630" y="3721"/>
                    <a:pt x="14430" y="0"/>
                    <a:pt x="9250" y="0"/>
                  </a:cubicBezTo>
                  <a:cubicBezTo>
                    <a:pt x="4141" y="0"/>
                    <a:pt x="0" y="3799"/>
                    <a:pt x="0" y="8485"/>
                  </a:cubicBezTo>
                  <a:lnTo>
                    <a:pt x="0" y="21600"/>
                  </a:lnTo>
                  <a:lnTo>
                    <a:pt x="6110" y="21600"/>
                  </a:lnTo>
                  <a:lnTo>
                    <a:pt x="6110" y="8310"/>
                  </a:lnTo>
                  <a:cubicBezTo>
                    <a:pt x="6110" y="6947"/>
                    <a:pt x="7362" y="5842"/>
                    <a:pt x="8907" y="5842"/>
                  </a:cubicBezTo>
                  <a:lnTo>
                    <a:pt x="9725" y="5842"/>
                  </a:lnTo>
                  <a:cubicBezTo>
                    <a:pt x="11269" y="5842"/>
                    <a:pt x="12520" y="6947"/>
                    <a:pt x="12520" y="8310"/>
                  </a:cubicBezTo>
                  <a:lnTo>
                    <a:pt x="9725" y="8310"/>
                  </a:lnTo>
                  <a:close/>
                </a:path>
              </a:pathLst>
            </a:custGeom>
            <a:solidFill>
              <a:schemeClr val="tx1"/>
            </a:solidFill>
            <a:ln w="15875">
              <a:noFill/>
              <a:miter lim="800000"/>
              <a:headEnd/>
              <a:tailEnd type="none" w="lg" len="lg"/>
            </a:ln>
          </p:spPr>
          <p:txBody>
            <a:bodyPr anchor="ctr">
              <a:spAutoFit/>
            </a:bodyPr>
            <a:lstStyle/>
            <a:p>
              <a:endParaRPr lang="en-US"/>
            </a:p>
          </p:txBody>
        </p:sp>
        <p:sp>
          <p:nvSpPr>
            <p:cNvPr id="20494" name="AutoShape 60"/>
            <p:cNvSpPr>
              <a:spLocks noChangeArrowheads="1"/>
            </p:cNvSpPr>
            <p:nvPr/>
          </p:nvSpPr>
          <p:spPr bwMode="auto">
            <a:xfrm rot="2789124">
              <a:off x="6840537" y="5210176"/>
              <a:ext cx="609600" cy="228600"/>
            </a:xfrm>
            <a:prstGeom prst="curvedDownArrow">
              <a:avLst>
                <a:gd name="adj1" fmla="val 53333"/>
                <a:gd name="adj2" fmla="val 106667"/>
                <a:gd name="adj3" fmla="val 33333"/>
              </a:avLst>
            </a:prstGeom>
            <a:solidFill>
              <a:schemeClr val="tx1"/>
            </a:solidFill>
            <a:ln w="15875">
              <a:noFill/>
              <a:miter lim="800000"/>
              <a:headEnd/>
              <a:tailEnd type="none" w="lg" len="lg"/>
            </a:ln>
          </p:spPr>
          <p:txBody>
            <a:bodyPr anchor="ctr">
              <a:spAutoFit/>
            </a:bodyPr>
            <a:lstStyle/>
            <a:p>
              <a:endParaRPr lang="en-US"/>
            </a:p>
          </p:txBody>
        </p:sp>
        <p:sp>
          <p:nvSpPr>
            <p:cNvPr id="20495" name="AutoShape 61"/>
            <p:cNvSpPr>
              <a:spLocks noChangeArrowheads="1"/>
            </p:cNvSpPr>
            <p:nvPr/>
          </p:nvSpPr>
          <p:spPr bwMode="auto">
            <a:xfrm rot="18810876" flipV="1">
              <a:off x="6743700" y="4776789"/>
              <a:ext cx="609600" cy="228600"/>
            </a:xfrm>
            <a:prstGeom prst="curvedDownArrow">
              <a:avLst>
                <a:gd name="adj1" fmla="val 53333"/>
                <a:gd name="adj2" fmla="val 106667"/>
                <a:gd name="adj3" fmla="val 33333"/>
              </a:avLst>
            </a:prstGeom>
            <a:solidFill>
              <a:schemeClr val="tx1"/>
            </a:solidFill>
            <a:ln w="15875">
              <a:noFill/>
              <a:miter lim="800000"/>
              <a:headEnd/>
              <a:tailEnd type="none" w="lg" len="lg"/>
            </a:ln>
          </p:spPr>
          <p:txBody>
            <a:bodyPr wrap="none" anchor="ctr">
              <a:spAutoFit/>
            </a:bodyPr>
            <a:lstStyle/>
            <a:p>
              <a:endParaRPr lang="en-US"/>
            </a:p>
          </p:txBody>
        </p:sp>
        <p:sp>
          <p:nvSpPr>
            <p:cNvPr id="20496" name="AutoShape 62"/>
            <p:cNvSpPr>
              <a:spLocks noChangeArrowheads="1"/>
            </p:cNvSpPr>
            <p:nvPr/>
          </p:nvSpPr>
          <p:spPr bwMode="auto">
            <a:xfrm rot="16200000" flipV="1">
              <a:off x="7124700" y="4624389"/>
              <a:ext cx="457200" cy="685800"/>
            </a:xfrm>
            <a:custGeom>
              <a:avLst/>
              <a:gdLst>
                <a:gd name="T0" fmla="*/ 2 w 21600"/>
                <a:gd name="T1" fmla="*/ 0 h 21600"/>
                <a:gd name="T2" fmla="*/ 1 w 21600"/>
                <a:gd name="T3" fmla="*/ 9 h 21600"/>
                <a:gd name="T4" fmla="*/ 2 w 21600"/>
                <a:gd name="T5" fmla="*/ 3 h 21600"/>
                <a:gd name="T6" fmla="*/ 3 w 21600"/>
                <a:gd name="T7" fmla="*/ 6 h 21600"/>
                <a:gd name="T8" fmla="*/ 4 w 21600"/>
                <a:gd name="T9" fmla="*/ 3 h 21600"/>
                <a:gd name="T10" fmla="*/ 17694720 60000 65536"/>
                <a:gd name="T11" fmla="*/ 5898240 60000 65536"/>
                <a:gd name="T12" fmla="*/ 5898240 60000 65536"/>
                <a:gd name="T13" fmla="*/ 5898240 60000 65536"/>
                <a:gd name="T14" fmla="*/ 0 60000 65536"/>
                <a:gd name="T15" fmla="*/ 0 w 21600"/>
                <a:gd name="T16" fmla="*/ 8300 h 21600"/>
                <a:gd name="T17" fmla="*/ 6075 w 21600"/>
                <a:gd name="T18" fmla="*/ 21600 h 21600"/>
              </a:gdLst>
              <a:ahLst/>
              <a:cxnLst>
                <a:cxn ang="T10">
                  <a:pos x="T0" y="T1"/>
                </a:cxn>
                <a:cxn ang="T11">
                  <a:pos x="T2" y="T3"/>
                </a:cxn>
                <a:cxn ang="T12">
                  <a:pos x="T4" y="T5"/>
                </a:cxn>
                <a:cxn ang="T13">
                  <a:pos x="T6" y="T7"/>
                </a:cxn>
                <a:cxn ang="T14">
                  <a:pos x="T8" y="T9"/>
                </a:cxn>
              </a:cxnLst>
              <a:rect l="T15" t="T16" r="T17" b="T18"/>
              <a:pathLst>
                <a:path w="21600" h="21600">
                  <a:moveTo>
                    <a:pt x="15662" y="14285"/>
                  </a:moveTo>
                  <a:lnTo>
                    <a:pt x="21600" y="8310"/>
                  </a:lnTo>
                  <a:lnTo>
                    <a:pt x="18630" y="8310"/>
                  </a:lnTo>
                  <a:cubicBezTo>
                    <a:pt x="18630" y="3721"/>
                    <a:pt x="14430" y="0"/>
                    <a:pt x="9250" y="0"/>
                  </a:cubicBezTo>
                  <a:cubicBezTo>
                    <a:pt x="4141" y="0"/>
                    <a:pt x="0" y="3799"/>
                    <a:pt x="0" y="8485"/>
                  </a:cubicBezTo>
                  <a:lnTo>
                    <a:pt x="0" y="21600"/>
                  </a:lnTo>
                  <a:lnTo>
                    <a:pt x="6110" y="21600"/>
                  </a:lnTo>
                  <a:lnTo>
                    <a:pt x="6110" y="8310"/>
                  </a:lnTo>
                  <a:cubicBezTo>
                    <a:pt x="6110" y="6947"/>
                    <a:pt x="7362" y="5842"/>
                    <a:pt x="8907" y="5842"/>
                  </a:cubicBezTo>
                  <a:lnTo>
                    <a:pt x="9725" y="5842"/>
                  </a:lnTo>
                  <a:cubicBezTo>
                    <a:pt x="11269" y="5842"/>
                    <a:pt x="12520" y="6947"/>
                    <a:pt x="12520" y="8310"/>
                  </a:cubicBezTo>
                  <a:lnTo>
                    <a:pt x="9725" y="8310"/>
                  </a:lnTo>
                  <a:close/>
                </a:path>
              </a:pathLst>
            </a:custGeom>
            <a:solidFill>
              <a:schemeClr val="tx1"/>
            </a:solidFill>
            <a:ln w="15875">
              <a:noFill/>
              <a:miter lim="800000"/>
              <a:headEnd/>
              <a:tailEnd type="none" w="lg" len="lg"/>
            </a:ln>
          </p:spPr>
          <p:txBody>
            <a:bodyPr anchor="ctr">
              <a:spAutoFit/>
            </a:bodyPr>
            <a:lstStyle/>
            <a:p>
              <a:endParaRPr lang="en-US"/>
            </a:p>
          </p:txBody>
        </p:sp>
        <p:sp>
          <p:nvSpPr>
            <p:cNvPr id="20497" name="AutoShape 63"/>
            <p:cNvSpPr>
              <a:spLocks noChangeArrowheads="1"/>
            </p:cNvSpPr>
            <p:nvPr/>
          </p:nvSpPr>
          <p:spPr bwMode="auto">
            <a:xfrm>
              <a:off x="6858000" y="4967289"/>
              <a:ext cx="1447800" cy="228600"/>
            </a:xfrm>
            <a:prstGeom prst="rightArrow">
              <a:avLst>
                <a:gd name="adj1" fmla="val 50000"/>
                <a:gd name="adj2" fmla="val 158333"/>
              </a:avLst>
            </a:prstGeom>
            <a:solidFill>
              <a:schemeClr val="tx1"/>
            </a:solidFill>
            <a:ln w="15875">
              <a:noFill/>
              <a:miter lim="800000"/>
              <a:headEnd/>
              <a:tailEnd type="none" w="lg" len="lg"/>
            </a:ln>
          </p:spPr>
          <p:txBody>
            <a:bodyPr anchor="ctr">
              <a:spAutoFit/>
            </a:bodyPr>
            <a:lstStyle/>
            <a:p>
              <a:endParaRPr lang="en-US"/>
            </a:p>
          </p:txBody>
        </p:sp>
        <p:sp>
          <p:nvSpPr>
            <p:cNvPr id="20498" name="Freeform 64"/>
            <p:cNvSpPr>
              <a:spLocks/>
            </p:cNvSpPr>
            <p:nvPr/>
          </p:nvSpPr>
          <p:spPr bwMode="auto">
            <a:xfrm>
              <a:off x="6567488" y="4589464"/>
              <a:ext cx="519113" cy="1069975"/>
            </a:xfrm>
            <a:custGeom>
              <a:avLst/>
              <a:gdLst>
                <a:gd name="T0" fmla="*/ 321 w 333"/>
                <a:gd name="T1" fmla="*/ 0 h 670"/>
                <a:gd name="T2" fmla="*/ 267 w 333"/>
                <a:gd name="T3" fmla="*/ 88 h 670"/>
                <a:gd name="T4" fmla="*/ 245 w 333"/>
                <a:gd name="T5" fmla="*/ 142 h 670"/>
                <a:gd name="T6" fmla="*/ 235 w 333"/>
                <a:gd name="T7" fmla="*/ 193 h 670"/>
                <a:gd name="T8" fmla="*/ 228 w 333"/>
                <a:gd name="T9" fmla="*/ 357 h 670"/>
                <a:gd name="T10" fmla="*/ 228 w 333"/>
                <a:gd name="T11" fmla="*/ 415 h 670"/>
                <a:gd name="T12" fmla="*/ 239 w 333"/>
                <a:gd name="T13" fmla="*/ 496 h 670"/>
                <a:gd name="T14" fmla="*/ 256 w 333"/>
                <a:gd name="T15" fmla="*/ 568 h 670"/>
                <a:gd name="T16" fmla="*/ 327 w 333"/>
                <a:gd name="T17" fmla="*/ 667 h 670"/>
                <a:gd name="T18" fmla="*/ 0 w 333"/>
                <a:gd name="T19" fmla="*/ 674 h 670"/>
                <a:gd name="T20" fmla="*/ 11 w 333"/>
                <a:gd name="T21" fmla="*/ 4 h 670"/>
                <a:gd name="T22" fmla="*/ 321 w 333"/>
                <a:gd name="T23" fmla="*/ 0 h 67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33"/>
                <a:gd name="T37" fmla="*/ 0 h 670"/>
                <a:gd name="T38" fmla="*/ 333 w 333"/>
                <a:gd name="T39" fmla="*/ 670 h 67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33" h="670">
                  <a:moveTo>
                    <a:pt x="327" y="0"/>
                  </a:moveTo>
                  <a:lnTo>
                    <a:pt x="272" y="87"/>
                  </a:lnTo>
                  <a:lnTo>
                    <a:pt x="250" y="141"/>
                  </a:lnTo>
                  <a:lnTo>
                    <a:pt x="239" y="192"/>
                  </a:lnTo>
                  <a:lnTo>
                    <a:pt x="232" y="355"/>
                  </a:lnTo>
                  <a:lnTo>
                    <a:pt x="232" y="413"/>
                  </a:lnTo>
                  <a:lnTo>
                    <a:pt x="243" y="493"/>
                  </a:lnTo>
                  <a:lnTo>
                    <a:pt x="261" y="565"/>
                  </a:lnTo>
                  <a:lnTo>
                    <a:pt x="333" y="663"/>
                  </a:lnTo>
                  <a:lnTo>
                    <a:pt x="0" y="670"/>
                  </a:lnTo>
                  <a:lnTo>
                    <a:pt x="11" y="4"/>
                  </a:lnTo>
                  <a:lnTo>
                    <a:pt x="327" y="0"/>
                  </a:lnTo>
                  <a:close/>
                </a:path>
              </a:pathLst>
            </a:custGeom>
            <a:solidFill>
              <a:schemeClr val="tx1"/>
            </a:solidFill>
            <a:ln w="15875" cap="flat" cmpd="sng">
              <a:noFill/>
              <a:prstDash val="solid"/>
              <a:round/>
              <a:headEnd type="none" w="med" len="med"/>
              <a:tailEnd type="none" w="lg" len="lg"/>
            </a:ln>
          </p:spPr>
          <p:txBody>
            <a:bodyPr anchor="ctr">
              <a:spAutoFit/>
            </a:bodyPr>
            <a:lstStyle/>
            <a:p>
              <a:endParaRPr lang="en-US"/>
            </a:p>
          </p:txBody>
        </p:sp>
        <p:sp>
          <p:nvSpPr>
            <p:cNvPr id="20499" name="AutoShape 65"/>
            <p:cNvSpPr>
              <a:spLocks noChangeArrowheads="1"/>
            </p:cNvSpPr>
            <p:nvPr/>
          </p:nvSpPr>
          <p:spPr bwMode="auto">
            <a:xfrm>
              <a:off x="6248400" y="4913314"/>
              <a:ext cx="609600" cy="381000"/>
            </a:xfrm>
            <a:prstGeom prst="rightArrow">
              <a:avLst>
                <a:gd name="adj1" fmla="val 50000"/>
                <a:gd name="adj2" fmla="val 40000"/>
              </a:avLst>
            </a:prstGeom>
            <a:solidFill>
              <a:schemeClr val="tx1"/>
            </a:solidFill>
            <a:ln w="15875">
              <a:solidFill>
                <a:schemeClr val="tx1"/>
              </a:solidFill>
              <a:miter lim="800000"/>
              <a:headEnd/>
              <a:tailEnd type="none" w="lg" len="lg"/>
            </a:ln>
          </p:spPr>
          <p:txBody>
            <a:bodyPr anchor="ctr">
              <a:spAutoFit/>
            </a:bodyPr>
            <a:lstStyle/>
            <a:p>
              <a:endParaRPr lang="en-US"/>
            </a:p>
          </p:txBody>
        </p:sp>
        <p:sp>
          <p:nvSpPr>
            <p:cNvPr id="20500" name="Oval 66"/>
            <p:cNvSpPr>
              <a:spLocks noChangeArrowheads="1"/>
            </p:cNvSpPr>
            <p:nvPr/>
          </p:nvSpPr>
          <p:spPr bwMode="auto">
            <a:xfrm>
              <a:off x="6019800" y="4897439"/>
              <a:ext cx="152400" cy="457200"/>
            </a:xfrm>
            <a:prstGeom prst="ellipse">
              <a:avLst/>
            </a:prstGeom>
            <a:solidFill>
              <a:schemeClr val="tx1"/>
            </a:solidFill>
            <a:ln w="15875">
              <a:noFill/>
              <a:round/>
              <a:headEnd/>
              <a:tailEnd type="none" w="lg" len="lg"/>
            </a:ln>
          </p:spPr>
          <p:txBody>
            <a:bodyPr anchor="ctr">
              <a:spAutoFit/>
            </a:bodyPr>
            <a:lstStyle/>
            <a:p>
              <a:endParaRPr lang="en-US"/>
            </a:p>
          </p:txBody>
        </p:sp>
      </p:grpSp>
    </p:spTree>
    <p:custDataLst>
      <p:tags r:id="rId1"/>
    </p:custData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2"/>
          <p:cNvSpPr>
            <a:spLocks noGrp="1" noChangeArrowheads="1"/>
          </p:cNvSpPr>
          <p:nvPr>
            <p:ph type="title"/>
          </p:nvPr>
        </p:nvSpPr>
        <p:spPr>
          <a:xfrm>
            <a:off x="3162300" y="128588"/>
            <a:ext cx="2743200" cy="382587"/>
          </a:xfrm>
        </p:spPr>
        <p:txBody>
          <a:bodyPr/>
          <a:lstStyle/>
          <a:p>
            <a:pPr algn="l" eaLnBrk="1" hangingPunct="1"/>
            <a:r>
              <a:rPr lang="en-US" smtClean="0"/>
              <a:t>Causes of turbulent flow</a:t>
            </a:r>
          </a:p>
        </p:txBody>
      </p:sp>
      <p:sp>
        <p:nvSpPr>
          <p:cNvPr id="4100" name="Text Box 4"/>
          <p:cNvSpPr txBox="1">
            <a:spLocks noChangeArrowheads="1"/>
          </p:cNvSpPr>
          <p:nvPr/>
        </p:nvSpPr>
        <p:spPr bwMode="auto">
          <a:xfrm>
            <a:off x="609600" y="4597400"/>
            <a:ext cx="8001000" cy="1787525"/>
          </a:xfrm>
          <a:prstGeom prst="rect">
            <a:avLst/>
          </a:prstGeom>
          <a:solidFill>
            <a:schemeClr val="bg1"/>
          </a:solidFill>
          <a:ln w="15875" algn="ctr">
            <a:solidFill>
              <a:srgbClr val="000000"/>
            </a:solidFill>
            <a:miter lim="800000"/>
            <a:headEnd/>
            <a:tailEnd type="none" w="lg" len="lg"/>
          </a:ln>
        </p:spPr>
        <p:txBody>
          <a:bodyPr anchor="ctr">
            <a:spAutoFit/>
          </a:bodyPr>
          <a:lstStyle/>
          <a:p>
            <a:pPr>
              <a:spcAft>
                <a:spcPct val="10000"/>
              </a:spcAft>
            </a:pPr>
            <a:r>
              <a:rPr lang="en-US" sz="1700" u="sng">
                <a:solidFill>
                  <a:schemeClr val="tx2"/>
                </a:solidFill>
              </a:rPr>
              <a:t>Examples of turbulent flow:</a:t>
            </a:r>
          </a:p>
          <a:p>
            <a:pPr>
              <a:spcAft>
                <a:spcPct val="10000"/>
              </a:spcAft>
            </a:pPr>
            <a:r>
              <a:rPr lang="en-US" sz="1700">
                <a:solidFill>
                  <a:schemeClr val="tx2"/>
                </a:solidFill>
              </a:rPr>
              <a:t>Flow across an obstruction (aortic stenosis, coarctation)</a:t>
            </a:r>
          </a:p>
          <a:p>
            <a:pPr>
              <a:spcAft>
                <a:spcPct val="10000"/>
              </a:spcAft>
            </a:pPr>
            <a:r>
              <a:rPr lang="en-US" sz="1700">
                <a:solidFill>
                  <a:schemeClr val="tx2"/>
                </a:solidFill>
              </a:rPr>
              <a:t>Abnormally high flow velocity (high CO &amp; reduced viscosity in severe anemia)</a:t>
            </a:r>
          </a:p>
          <a:p>
            <a:pPr>
              <a:spcAft>
                <a:spcPct val="10000"/>
              </a:spcAft>
            </a:pPr>
            <a:r>
              <a:rPr lang="en-US" sz="1700">
                <a:solidFill>
                  <a:schemeClr val="tx2"/>
                </a:solidFill>
              </a:rPr>
              <a:t>Regurgitant flow across an incompetent heart valve</a:t>
            </a:r>
          </a:p>
          <a:p>
            <a:pPr>
              <a:spcAft>
                <a:spcPct val="10000"/>
              </a:spcAft>
            </a:pPr>
            <a:r>
              <a:rPr lang="en-US" sz="1700">
                <a:solidFill>
                  <a:schemeClr val="tx2"/>
                </a:solidFill>
              </a:rPr>
              <a:t>Abnormal shunt from a high to low pressure chamber (ventricular septal defect)</a:t>
            </a:r>
          </a:p>
          <a:p>
            <a:pPr>
              <a:spcAft>
                <a:spcPct val="10000"/>
              </a:spcAft>
            </a:pPr>
            <a:r>
              <a:rPr lang="en-US" sz="1700">
                <a:solidFill>
                  <a:schemeClr val="tx2"/>
                </a:solidFill>
              </a:rPr>
              <a:t>Presence of turbulent flow increases the likelihood of development of blood clots</a:t>
            </a:r>
          </a:p>
        </p:txBody>
      </p:sp>
      <p:grpSp>
        <p:nvGrpSpPr>
          <p:cNvPr id="4101" name="Group 8"/>
          <p:cNvGrpSpPr>
            <a:grpSpLocks/>
          </p:cNvGrpSpPr>
          <p:nvPr/>
        </p:nvGrpSpPr>
        <p:grpSpPr bwMode="auto">
          <a:xfrm>
            <a:off x="457200" y="609600"/>
            <a:ext cx="8305800" cy="3751263"/>
            <a:chOff x="288" y="471"/>
            <a:chExt cx="5232" cy="2363"/>
          </a:xfrm>
        </p:grpSpPr>
        <p:sp>
          <p:nvSpPr>
            <p:cNvPr id="4102" name="Text Box 3"/>
            <p:cNvSpPr txBox="1">
              <a:spLocks noChangeArrowheads="1"/>
            </p:cNvSpPr>
            <p:nvPr/>
          </p:nvSpPr>
          <p:spPr bwMode="auto">
            <a:xfrm>
              <a:off x="288" y="471"/>
              <a:ext cx="5232" cy="2363"/>
            </a:xfrm>
            <a:prstGeom prst="rect">
              <a:avLst/>
            </a:prstGeom>
            <a:solidFill>
              <a:schemeClr val="bg1"/>
            </a:solidFill>
            <a:ln w="15875" algn="ctr">
              <a:solidFill>
                <a:srgbClr val="000000"/>
              </a:solidFill>
              <a:miter lim="800000"/>
              <a:headEnd/>
              <a:tailEnd type="none" w="lg" len="lg"/>
            </a:ln>
          </p:spPr>
          <p:txBody>
            <a:bodyPr anchor="ctr">
              <a:spAutoFit/>
            </a:bodyPr>
            <a:lstStyle/>
            <a:p>
              <a:pPr>
                <a:spcAft>
                  <a:spcPct val="10000"/>
                </a:spcAft>
              </a:pPr>
              <a:r>
                <a:rPr lang="en-US" sz="1700" dirty="0">
                  <a:solidFill>
                    <a:schemeClr val="tx2"/>
                  </a:solidFill>
                </a:rPr>
                <a:t>Flow in the vascular system is normally laminar.</a:t>
              </a:r>
            </a:p>
            <a:p>
              <a:pPr>
                <a:spcAft>
                  <a:spcPct val="10000"/>
                </a:spcAft>
              </a:pPr>
              <a:r>
                <a:rPr lang="en-US" sz="1700" dirty="0">
                  <a:solidFill>
                    <a:schemeClr val="tx2"/>
                  </a:solidFill>
                </a:rPr>
                <a:t>Turbulence occurs if </a:t>
              </a:r>
              <a:r>
                <a:rPr lang="en-US" sz="1700" dirty="0" err="1">
                  <a:solidFill>
                    <a:schemeClr val="tx2"/>
                  </a:solidFill>
                </a:rPr>
                <a:t>Reynold’s</a:t>
              </a:r>
              <a:r>
                <a:rPr lang="en-US" sz="1700" dirty="0">
                  <a:solidFill>
                    <a:schemeClr val="tx2"/>
                  </a:solidFill>
                </a:rPr>
                <a:t> number (N</a:t>
              </a:r>
              <a:r>
                <a:rPr lang="en-US" sz="1700" baseline="-25000" dirty="0">
                  <a:solidFill>
                    <a:schemeClr val="tx2"/>
                  </a:solidFill>
                </a:rPr>
                <a:t>R</a:t>
              </a:r>
              <a:r>
                <a:rPr lang="en-US" sz="1700" dirty="0">
                  <a:solidFill>
                    <a:schemeClr val="tx2"/>
                  </a:solidFill>
                </a:rPr>
                <a:t>) exceeds 3000:</a:t>
              </a:r>
            </a:p>
            <a:p>
              <a:pPr>
                <a:spcAft>
                  <a:spcPct val="10000"/>
                </a:spcAft>
              </a:pPr>
              <a:endParaRPr lang="en-US" sz="1700" dirty="0">
                <a:solidFill>
                  <a:schemeClr val="tx2"/>
                </a:solidFill>
              </a:endParaRPr>
            </a:p>
            <a:p>
              <a:pPr>
                <a:spcAft>
                  <a:spcPct val="10000"/>
                </a:spcAft>
              </a:pPr>
              <a:endParaRPr lang="en-US" sz="1700" dirty="0">
                <a:solidFill>
                  <a:schemeClr val="tx2"/>
                </a:solidFill>
              </a:endParaRPr>
            </a:p>
            <a:p>
              <a:pPr>
                <a:spcAft>
                  <a:spcPct val="10000"/>
                </a:spcAft>
              </a:pPr>
              <a:r>
                <a:rPr lang="en-US" sz="1700" dirty="0">
                  <a:solidFill>
                    <a:schemeClr val="tx2"/>
                  </a:solidFill>
                </a:rPr>
                <a:t>		</a:t>
              </a:r>
            </a:p>
            <a:p>
              <a:pPr>
                <a:spcAft>
                  <a:spcPct val="10000"/>
                </a:spcAft>
              </a:pPr>
              <a:r>
                <a:rPr lang="en-US" sz="1700" b="1" i="1" dirty="0">
                  <a:solidFill>
                    <a:schemeClr val="tx2"/>
                  </a:solidFill>
                </a:rPr>
                <a:t>Factors predisposing to development of turbulence in flowing fluid include:</a:t>
              </a:r>
            </a:p>
            <a:p>
              <a:pPr>
                <a:spcAft>
                  <a:spcPct val="10000"/>
                </a:spcAft>
              </a:pPr>
              <a:r>
                <a:rPr lang="en-US" sz="1700" b="1" i="1" dirty="0">
                  <a:solidFill>
                    <a:schemeClr val="tx2"/>
                  </a:solidFill>
                  <a:sym typeface="Symbol" pitchFamily="18" charset="2"/>
                </a:rPr>
                <a:t>Greater </a:t>
              </a:r>
              <a:r>
                <a:rPr lang="en-US" sz="1700" b="1" i="1" dirty="0">
                  <a:solidFill>
                    <a:schemeClr val="tx2"/>
                  </a:solidFill>
                </a:rPr>
                <a:t>density (</a:t>
              </a:r>
              <a:r>
                <a:rPr lang="en-US" sz="1700" b="1" i="1" dirty="0">
                  <a:solidFill>
                    <a:schemeClr val="tx2"/>
                  </a:solidFill>
                  <a:latin typeface="Symbol" pitchFamily="18" charset="2"/>
                </a:rPr>
                <a:t>r</a:t>
              </a:r>
              <a:r>
                <a:rPr lang="en-US" sz="1700" b="1" i="1" dirty="0">
                  <a:solidFill>
                    <a:schemeClr val="tx2"/>
                  </a:solidFill>
                </a:rPr>
                <a:t>)</a:t>
              </a:r>
            </a:p>
            <a:p>
              <a:pPr>
                <a:spcAft>
                  <a:spcPct val="10000"/>
                </a:spcAft>
              </a:pPr>
              <a:r>
                <a:rPr lang="en-US" sz="1700" b="1" i="1" dirty="0">
                  <a:solidFill>
                    <a:schemeClr val="tx2"/>
                  </a:solidFill>
                  <a:sym typeface="Symbol" pitchFamily="18" charset="2"/>
                </a:rPr>
                <a:t>larger</a:t>
              </a:r>
              <a:r>
                <a:rPr lang="en-US" sz="1700" b="1" i="1" dirty="0">
                  <a:solidFill>
                    <a:schemeClr val="tx2"/>
                  </a:solidFill>
                </a:rPr>
                <a:t> vessel diameter (D)</a:t>
              </a:r>
            </a:p>
            <a:p>
              <a:pPr>
                <a:spcAft>
                  <a:spcPct val="10000"/>
                </a:spcAft>
              </a:pPr>
              <a:r>
                <a:rPr lang="en-US" sz="1700" b="1" i="1" dirty="0">
                  <a:solidFill>
                    <a:schemeClr val="tx2"/>
                  </a:solidFill>
                  <a:sym typeface="Symbol" pitchFamily="18" charset="2"/>
                </a:rPr>
                <a:t>High </a:t>
              </a:r>
              <a:r>
                <a:rPr lang="en-US" sz="1700" b="1" i="1" dirty="0">
                  <a:solidFill>
                    <a:schemeClr val="tx2"/>
                  </a:solidFill>
                </a:rPr>
                <a:t>velocity (v)</a:t>
              </a:r>
            </a:p>
            <a:p>
              <a:pPr>
                <a:spcAft>
                  <a:spcPct val="10000"/>
                </a:spcAft>
              </a:pPr>
              <a:r>
                <a:rPr lang="en-US" sz="1700" b="1" i="1" dirty="0" smtClean="0">
                  <a:solidFill>
                    <a:schemeClr val="tx2"/>
                  </a:solidFill>
                  <a:sym typeface="Symbol" pitchFamily="18" charset="2"/>
                </a:rPr>
                <a:t>Low </a:t>
              </a:r>
              <a:r>
                <a:rPr lang="en-US" sz="1700" b="1" i="1" dirty="0">
                  <a:solidFill>
                    <a:schemeClr val="tx2"/>
                  </a:solidFill>
                </a:rPr>
                <a:t>viscosity (</a:t>
              </a:r>
              <a:r>
                <a:rPr lang="en-US" sz="1700" b="1" i="1" dirty="0">
                  <a:solidFill>
                    <a:schemeClr val="tx2"/>
                  </a:solidFill>
                  <a:latin typeface="Symbol" pitchFamily="18" charset="2"/>
                </a:rPr>
                <a:t>h</a:t>
              </a:r>
              <a:r>
                <a:rPr lang="en-US" sz="1700" b="1" i="1" dirty="0">
                  <a:solidFill>
                    <a:schemeClr val="tx2"/>
                  </a:solidFill>
                </a:rPr>
                <a:t>)</a:t>
              </a:r>
            </a:p>
            <a:p>
              <a:pPr>
                <a:spcAft>
                  <a:spcPct val="10000"/>
                </a:spcAft>
              </a:pPr>
              <a:endParaRPr lang="en-US" sz="1700" dirty="0">
                <a:solidFill>
                  <a:schemeClr val="tx2"/>
                </a:solidFill>
              </a:endParaRPr>
            </a:p>
            <a:p>
              <a:pPr>
                <a:spcAft>
                  <a:spcPct val="10000"/>
                </a:spcAft>
              </a:pPr>
              <a:r>
                <a:rPr lang="en-US" sz="1700" dirty="0">
                  <a:solidFill>
                    <a:schemeClr val="tx2"/>
                  </a:solidFill>
                </a:rPr>
                <a:t>In addition, turbulence is likely in the presence of abrupt changes in vessel diameter or irregularities in vessel walls as may occur with atherosclerosis or other pathology.</a:t>
              </a:r>
            </a:p>
          </p:txBody>
        </p:sp>
        <p:graphicFrame>
          <p:nvGraphicFramePr>
            <p:cNvPr id="4098" name="Object 6"/>
            <p:cNvGraphicFramePr>
              <a:graphicFrameLocks noChangeAspect="1"/>
            </p:cNvGraphicFramePr>
            <p:nvPr/>
          </p:nvGraphicFramePr>
          <p:xfrm>
            <a:off x="2544" y="879"/>
            <a:ext cx="720" cy="440"/>
          </p:xfrm>
          <a:graphic>
            <a:graphicData uri="http://schemas.openxmlformats.org/presentationml/2006/ole">
              <p:oleObj spid="_x0000_s4098" name="Equation" r:id="rId5" imgW="685800" imgH="419040" progId="Equation.3">
                <p:embed/>
              </p:oleObj>
            </a:graphicData>
          </a:graphic>
        </p:graphicFrame>
      </p:grpSp>
    </p:spTree>
    <p:custDataLst>
      <p:tags r:id="rId2"/>
    </p:custData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Grp="1" noChangeArrowheads="1"/>
          </p:cNvSpPr>
          <p:nvPr>
            <p:ph type="title"/>
          </p:nvPr>
        </p:nvSpPr>
        <p:spPr>
          <a:xfrm>
            <a:off x="3124200" y="152400"/>
            <a:ext cx="2819400" cy="382588"/>
          </a:xfrm>
        </p:spPr>
        <p:txBody>
          <a:bodyPr/>
          <a:lstStyle/>
          <a:p>
            <a:pPr eaLnBrk="1" hangingPunct="1"/>
            <a:r>
              <a:rPr lang="en-US" dirty="0" smtClean="0"/>
              <a:t>Viscosity and hematocrit</a:t>
            </a:r>
          </a:p>
        </p:txBody>
      </p:sp>
      <p:sp>
        <p:nvSpPr>
          <p:cNvPr id="5124" name="Text Box 3"/>
          <p:cNvSpPr txBox="1">
            <a:spLocks noChangeArrowheads="1"/>
          </p:cNvSpPr>
          <p:nvPr/>
        </p:nvSpPr>
        <p:spPr bwMode="auto">
          <a:xfrm>
            <a:off x="762000" y="906463"/>
            <a:ext cx="7620000" cy="930275"/>
          </a:xfrm>
          <a:prstGeom prst="rect">
            <a:avLst/>
          </a:prstGeom>
          <a:solidFill>
            <a:schemeClr val="bg1"/>
          </a:solidFill>
          <a:ln w="15875" algn="ctr">
            <a:solidFill>
              <a:srgbClr val="000000"/>
            </a:solidFill>
            <a:miter lim="800000"/>
            <a:headEnd/>
            <a:tailEnd type="none" w="lg" len="lg"/>
          </a:ln>
        </p:spPr>
        <p:txBody>
          <a:bodyPr anchor="ctr">
            <a:spAutoFit/>
          </a:bodyPr>
          <a:lstStyle/>
          <a:p>
            <a:pPr>
              <a:spcAft>
                <a:spcPct val="10000"/>
              </a:spcAft>
            </a:pPr>
            <a:r>
              <a:rPr lang="en-US" sz="1700" dirty="0">
                <a:solidFill>
                  <a:schemeClr val="tx2"/>
                </a:solidFill>
              </a:rPr>
              <a:t>Viscosity of a fluid is its resistance to flow resulting from molecular cohesion.</a:t>
            </a:r>
          </a:p>
          <a:p>
            <a:pPr>
              <a:spcAft>
                <a:spcPct val="10000"/>
              </a:spcAft>
            </a:pPr>
            <a:r>
              <a:rPr lang="en-US" sz="1700" dirty="0">
                <a:solidFill>
                  <a:schemeClr val="tx2"/>
                </a:solidFill>
              </a:rPr>
              <a:t>Blood is a complex mixture of fluid and cells; blood viscosity increases with hematocrit.</a:t>
            </a:r>
          </a:p>
        </p:txBody>
      </p:sp>
      <p:grpSp>
        <p:nvGrpSpPr>
          <p:cNvPr id="5126" name="Group 39"/>
          <p:cNvGrpSpPr>
            <a:grpSpLocks/>
          </p:cNvGrpSpPr>
          <p:nvPr/>
        </p:nvGrpSpPr>
        <p:grpSpPr bwMode="auto">
          <a:xfrm>
            <a:off x="304800" y="3352801"/>
            <a:ext cx="2895600" cy="1582738"/>
            <a:chOff x="336" y="2688"/>
            <a:chExt cx="1824" cy="997"/>
          </a:xfrm>
        </p:grpSpPr>
        <p:sp>
          <p:nvSpPr>
            <p:cNvPr id="5147" name="Text Box 30"/>
            <p:cNvSpPr txBox="1">
              <a:spLocks noChangeArrowheads="1"/>
            </p:cNvSpPr>
            <p:nvPr/>
          </p:nvSpPr>
          <p:spPr bwMode="auto">
            <a:xfrm>
              <a:off x="336" y="2688"/>
              <a:ext cx="1824" cy="997"/>
            </a:xfrm>
            <a:prstGeom prst="rect">
              <a:avLst/>
            </a:prstGeom>
            <a:solidFill>
              <a:schemeClr val="bg1"/>
            </a:solidFill>
            <a:ln w="15875">
              <a:solidFill>
                <a:srgbClr val="000000"/>
              </a:solidFill>
              <a:miter lim="800000"/>
              <a:headEnd/>
              <a:tailEnd type="none" w="lg" len="lg"/>
            </a:ln>
          </p:spPr>
          <p:txBody>
            <a:bodyPr>
              <a:spAutoFit/>
            </a:bodyPr>
            <a:lstStyle/>
            <a:p>
              <a:pPr eaLnBrk="0" hangingPunct="0">
                <a:spcAft>
                  <a:spcPct val="35000"/>
                </a:spcAft>
              </a:pPr>
              <a:r>
                <a:rPr lang="en-US" sz="1700"/>
                <a:t>Resistance to blood flow is proportional to viscosity (</a:t>
              </a:r>
              <a:r>
                <a:rPr lang="en-US" sz="1700">
                  <a:sym typeface="Symbol" pitchFamily="18" charset="2"/>
                </a:rPr>
                <a:t>):</a:t>
              </a:r>
            </a:p>
            <a:p>
              <a:pPr eaLnBrk="0" hangingPunct="0">
                <a:spcAft>
                  <a:spcPct val="35000"/>
                </a:spcAft>
              </a:pPr>
              <a:endParaRPr lang="en-US" sz="1700"/>
            </a:p>
            <a:p>
              <a:pPr eaLnBrk="0" hangingPunct="0">
                <a:spcAft>
                  <a:spcPct val="35000"/>
                </a:spcAft>
              </a:pPr>
              <a:endParaRPr lang="en-US" sz="1700">
                <a:latin typeface="Times New Roman" pitchFamily="18" charset="0"/>
              </a:endParaRPr>
            </a:p>
            <a:p>
              <a:pPr eaLnBrk="0" hangingPunct="0">
                <a:spcAft>
                  <a:spcPct val="35000"/>
                </a:spcAft>
              </a:pPr>
              <a:endParaRPr lang="en-US" sz="1700" baseline="30000">
                <a:latin typeface="Times New Roman" pitchFamily="18" charset="0"/>
              </a:endParaRPr>
            </a:p>
          </p:txBody>
        </p:sp>
        <p:graphicFrame>
          <p:nvGraphicFramePr>
            <p:cNvPr id="5122" name="Object 33"/>
            <p:cNvGraphicFramePr>
              <a:graphicFrameLocks noChangeAspect="1"/>
            </p:cNvGraphicFramePr>
            <p:nvPr/>
          </p:nvGraphicFramePr>
          <p:xfrm>
            <a:off x="960" y="3120"/>
            <a:ext cx="521" cy="410"/>
          </p:xfrm>
          <a:graphic>
            <a:graphicData uri="http://schemas.openxmlformats.org/presentationml/2006/ole">
              <p:oleObj spid="_x0000_s5122" name="Equation" r:id="rId5" imgW="583920" imgH="393480" progId="Equation.3">
                <p:embed/>
              </p:oleObj>
            </a:graphicData>
          </a:graphic>
        </p:graphicFrame>
      </p:grpSp>
      <p:grpSp>
        <p:nvGrpSpPr>
          <p:cNvPr id="29" name="Group 28"/>
          <p:cNvGrpSpPr/>
          <p:nvPr/>
        </p:nvGrpSpPr>
        <p:grpSpPr>
          <a:xfrm>
            <a:off x="2286000" y="2209800"/>
            <a:ext cx="6361113" cy="4114801"/>
            <a:chOff x="2286000" y="2209800"/>
            <a:chExt cx="6361113" cy="4114801"/>
          </a:xfrm>
        </p:grpSpPr>
        <p:grpSp>
          <p:nvGrpSpPr>
            <p:cNvPr id="5127" name="Group 20"/>
            <p:cNvGrpSpPr>
              <a:grpSpLocks/>
            </p:cNvGrpSpPr>
            <p:nvPr/>
          </p:nvGrpSpPr>
          <p:grpSpPr bwMode="auto">
            <a:xfrm>
              <a:off x="4413250" y="5486402"/>
              <a:ext cx="3375025" cy="366713"/>
              <a:chOff x="1728" y="3840"/>
              <a:chExt cx="2126" cy="231"/>
            </a:xfrm>
          </p:grpSpPr>
          <p:sp>
            <p:nvSpPr>
              <p:cNvPr id="5143" name="Text Box 9"/>
              <p:cNvSpPr txBox="1">
                <a:spLocks noChangeArrowheads="1"/>
              </p:cNvSpPr>
              <p:nvPr/>
            </p:nvSpPr>
            <p:spPr bwMode="auto">
              <a:xfrm>
                <a:off x="1728" y="3840"/>
                <a:ext cx="297" cy="231"/>
              </a:xfrm>
              <a:prstGeom prst="rect">
                <a:avLst/>
              </a:prstGeom>
              <a:solidFill>
                <a:schemeClr val="bg1"/>
              </a:solidFill>
              <a:ln w="15875">
                <a:solidFill>
                  <a:schemeClr val="tx1"/>
                </a:solidFill>
                <a:miter lim="800000"/>
                <a:headEnd/>
                <a:tailEnd type="none" w="lg" len="lg"/>
              </a:ln>
            </p:spPr>
            <p:txBody>
              <a:bodyPr>
                <a:spAutoFit/>
              </a:bodyPr>
              <a:lstStyle/>
              <a:p>
                <a:pPr>
                  <a:spcBef>
                    <a:spcPct val="50000"/>
                  </a:spcBef>
                </a:pPr>
                <a:r>
                  <a:rPr lang="en-US" sz="1700"/>
                  <a:t>10</a:t>
                </a:r>
              </a:p>
            </p:txBody>
          </p:sp>
          <p:sp>
            <p:nvSpPr>
              <p:cNvPr id="5144" name="Text Box 10"/>
              <p:cNvSpPr txBox="1">
                <a:spLocks noChangeArrowheads="1"/>
              </p:cNvSpPr>
              <p:nvPr/>
            </p:nvSpPr>
            <p:spPr bwMode="auto">
              <a:xfrm>
                <a:off x="2331" y="3840"/>
                <a:ext cx="315" cy="231"/>
              </a:xfrm>
              <a:prstGeom prst="rect">
                <a:avLst/>
              </a:prstGeom>
              <a:solidFill>
                <a:schemeClr val="bg1"/>
              </a:solidFill>
              <a:ln w="15875">
                <a:solidFill>
                  <a:schemeClr val="tx1"/>
                </a:solidFill>
                <a:miter lim="800000"/>
                <a:headEnd/>
                <a:tailEnd type="none" w="lg" len="lg"/>
              </a:ln>
            </p:spPr>
            <p:txBody>
              <a:bodyPr>
                <a:spAutoFit/>
              </a:bodyPr>
              <a:lstStyle/>
              <a:p>
                <a:pPr>
                  <a:spcBef>
                    <a:spcPct val="50000"/>
                  </a:spcBef>
                </a:pPr>
                <a:r>
                  <a:rPr lang="en-US" sz="1700"/>
                  <a:t>30</a:t>
                </a:r>
              </a:p>
            </p:txBody>
          </p:sp>
          <p:sp>
            <p:nvSpPr>
              <p:cNvPr id="5145" name="Text Box 11"/>
              <p:cNvSpPr txBox="1">
                <a:spLocks noChangeArrowheads="1"/>
              </p:cNvSpPr>
              <p:nvPr/>
            </p:nvSpPr>
            <p:spPr bwMode="auto">
              <a:xfrm>
                <a:off x="2952" y="3840"/>
                <a:ext cx="294" cy="231"/>
              </a:xfrm>
              <a:prstGeom prst="rect">
                <a:avLst/>
              </a:prstGeom>
              <a:solidFill>
                <a:schemeClr val="bg1"/>
              </a:solidFill>
              <a:ln w="15875">
                <a:solidFill>
                  <a:schemeClr val="tx1"/>
                </a:solidFill>
                <a:miter lim="800000"/>
                <a:headEnd/>
                <a:tailEnd type="none" w="lg" len="lg"/>
              </a:ln>
            </p:spPr>
            <p:txBody>
              <a:bodyPr>
                <a:spAutoFit/>
              </a:bodyPr>
              <a:lstStyle/>
              <a:p>
                <a:pPr>
                  <a:spcBef>
                    <a:spcPct val="50000"/>
                  </a:spcBef>
                </a:pPr>
                <a:r>
                  <a:rPr lang="en-US" sz="1700"/>
                  <a:t>50</a:t>
                </a:r>
              </a:p>
            </p:txBody>
          </p:sp>
          <p:sp>
            <p:nvSpPr>
              <p:cNvPr id="5146" name="Text Box 12"/>
              <p:cNvSpPr txBox="1">
                <a:spLocks noChangeArrowheads="1"/>
              </p:cNvSpPr>
              <p:nvPr/>
            </p:nvSpPr>
            <p:spPr bwMode="auto">
              <a:xfrm>
                <a:off x="3552" y="3840"/>
                <a:ext cx="302" cy="231"/>
              </a:xfrm>
              <a:prstGeom prst="rect">
                <a:avLst/>
              </a:prstGeom>
              <a:solidFill>
                <a:schemeClr val="bg1"/>
              </a:solidFill>
              <a:ln w="15875">
                <a:solidFill>
                  <a:schemeClr val="tx1"/>
                </a:solidFill>
                <a:miter lim="800000"/>
                <a:headEnd/>
                <a:tailEnd type="none" w="lg" len="lg"/>
              </a:ln>
            </p:spPr>
            <p:txBody>
              <a:bodyPr>
                <a:spAutoFit/>
              </a:bodyPr>
              <a:lstStyle/>
              <a:p>
                <a:pPr>
                  <a:spcBef>
                    <a:spcPct val="50000"/>
                  </a:spcBef>
                </a:pPr>
                <a:r>
                  <a:rPr lang="en-US" sz="1700"/>
                  <a:t>70</a:t>
                </a:r>
              </a:p>
            </p:txBody>
          </p:sp>
        </p:grpSp>
        <p:sp>
          <p:nvSpPr>
            <p:cNvPr id="5128" name="Rectangle 4"/>
            <p:cNvSpPr>
              <a:spLocks noChangeArrowheads="1"/>
            </p:cNvSpPr>
            <p:nvPr/>
          </p:nvSpPr>
          <p:spPr bwMode="auto">
            <a:xfrm>
              <a:off x="4108450" y="2590800"/>
              <a:ext cx="3962400" cy="2819400"/>
            </a:xfrm>
            <a:prstGeom prst="rect">
              <a:avLst/>
            </a:prstGeom>
            <a:solidFill>
              <a:schemeClr val="bg1"/>
            </a:solidFill>
            <a:ln w="15875">
              <a:solidFill>
                <a:schemeClr val="tx1"/>
              </a:solidFill>
              <a:miter lim="800000"/>
              <a:headEnd/>
              <a:tailEnd type="none" w="lg" len="lg"/>
            </a:ln>
          </p:spPr>
          <p:txBody>
            <a:bodyPr wrap="none" anchor="ctr">
              <a:spAutoFit/>
            </a:bodyPr>
            <a:lstStyle/>
            <a:p>
              <a:endParaRPr lang="en-US"/>
            </a:p>
          </p:txBody>
        </p:sp>
        <p:sp>
          <p:nvSpPr>
            <p:cNvPr id="5129" name="Freeform 5"/>
            <p:cNvSpPr>
              <a:spLocks/>
            </p:cNvSpPr>
            <p:nvPr/>
          </p:nvSpPr>
          <p:spPr bwMode="auto">
            <a:xfrm>
              <a:off x="4108450" y="2781300"/>
              <a:ext cx="3625850" cy="2216150"/>
            </a:xfrm>
            <a:custGeom>
              <a:avLst/>
              <a:gdLst>
                <a:gd name="T0" fmla="*/ 0 w 2548"/>
                <a:gd name="T1" fmla="*/ 1396 h 1547"/>
                <a:gd name="T2" fmla="*/ 559 w 2548"/>
                <a:gd name="T3" fmla="*/ 1354 h 1547"/>
                <a:gd name="T4" fmla="*/ 1162 w 2548"/>
                <a:gd name="T5" fmla="*/ 1228 h 1547"/>
                <a:gd name="T6" fmla="*/ 1683 w 2548"/>
                <a:gd name="T7" fmla="*/ 945 h 1547"/>
                <a:gd name="T8" fmla="*/ 2068 w 2548"/>
                <a:gd name="T9" fmla="*/ 491 h 1547"/>
                <a:gd name="T10" fmla="*/ 2284 w 2548"/>
                <a:gd name="T11" fmla="*/ 0 h 1547"/>
                <a:gd name="T12" fmla="*/ 0 60000 65536"/>
                <a:gd name="T13" fmla="*/ 0 60000 65536"/>
                <a:gd name="T14" fmla="*/ 0 60000 65536"/>
                <a:gd name="T15" fmla="*/ 0 60000 65536"/>
                <a:gd name="T16" fmla="*/ 0 60000 65536"/>
                <a:gd name="T17" fmla="*/ 0 60000 65536"/>
                <a:gd name="T18" fmla="*/ 0 w 2548"/>
                <a:gd name="T19" fmla="*/ 0 h 1547"/>
                <a:gd name="T20" fmla="*/ 2548 w 2548"/>
                <a:gd name="T21" fmla="*/ 1547 h 1547"/>
              </a:gdLst>
              <a:ahLst/>
              <a:cxnLst>
                <a:cxn ang="T12">
                  <a:pos x="T0" y="T1"/>
                </a:cxn>
                <a:cxn ang="T13">
                  <a:pos x="T2" y="T3"/>
                </a:cxn>
                <a:cxn ang="T14">
                  <a:pos x="T4" y="T5"/>
                </a:cxn>
                <a:cxn ang="T15">
                  <a:pos x="T6" y="T7"/>
                </a:cxn>
                <a:cxn ang="T16">
                  <a:pos x="T8" y="T9"/>
                </a:cxn>
                <a:cxn ang="T17">
                  <a:pos x="T10" y="T11"/>
                </a:cxn>
              </a:cxnLst>
              <a:rect l="T18" t="T19" r="T20" b="T21"/>
              <a:pathLst>
                <a:path w="2548" h="1547">
                  <a:moveTo>
                    <a:pt x="0" y="1547"/>
                  </a:moveTo>
                  <a:cubicBezTo>
                    <a:pt x="204" y="1539"/>
                    <a:pt x="408" y="1531"/>
                    <a:pt x="624" y="1500"/>
                  </a:cubicBezTo>
                  <a:cubicBezTo>
                    <a:pt x="840" y="1469"/>
                    <a:pt x="1087" y="1437"/>
                    <a:pt x="1296" y="1361"/>
                  </a:cubicBezTo>
                  <a:cubicBezTo>
                    <a:pt x="1505" y="1285"/>
                    <a:pt x="1710" y="1183"/>
                    <a:pt x="1878" y="1047"/>
                  </a:cubicBezTo>
                  <a:cubicBezTo>
                    <a:pt x="2046" y="911"/>
                    <a:pt x="2195" y="719"/>
                    <a:pt x="2307" y="544"/>
                  </a:cubicBezTo>
                  <a:cubicBezTo>
                    <a:pt x="2419" y="369"/>
                    <a:pt x="2498" y="113"/>
                    <a:pt x="2548" y="0"/>
                  </a:cubicBezTo>
                </a:path>
              </a:pathLst>
            </a:custGeom>
            <a:noFill/>
            <a:ln w="31750" cap="flat" cmpd="sng">
              <a:solidFill>
                <a:schemeClr val="tx1"/>
              </a:solidFill>
              <a:prstDash val="solid"/>
              <a:round/>
              <a:headEnd type="none" w="med" len="med"/>
              <a:tailEnd type="none" w="lg" len="lg"/>
            </a:ln>
          </p:spPr>
          <p:txBody>
            <a:bodyPr>
              <a:spAutoFit/>
            </a:bodyPr>
            <a:lstStyle/>
            <a:p>
              <a:endParaRPr lang="en-US" dirty="0"/>
            </a:p>
          </p:txBody>
        </p:sp>
        <p:sp>
          <p:nvSpPr>
            <p:cNvPr id="5130" name="Line 7"/>
            <p:cNvSpPr>
              <a:spLocks noChangeShapeType="1"/>
            </p:cNvSpPr>
            <p:nvPr/>
          </p:nvSpPr>
          <p:spPr bwMode="auto">
            <a:xfrm>
              <a:off x="4108450" y="4997450"/>
              <a:ext cx="3962400" cy="0"/>
            </a:xfrm>
            <a:prstGeom prst="line">
              <a:avLst/>
            </a:prstGeom>
            <a:noFill/>
            <a:ln w="31750">
              <a:solidFill>
                <a:schemeClr val="tx1"/>
              </a:solidFill>
              <a:prstDash val="dash"/>
              <a:round/>
              <a:headEnd/>
              <a:tailEnd type="none" w="lg" len="lg"/>
            </a:ln>
          </p:spPr>
          <p:txBody>
            <a:bodyPr wrap="none">
              <a:spAutoFit/>
            </a:bodyPr>
            <a:lstStyle/>
            <a:p>
              <a:endParaRPr lang="en-US"/>
            </a:p>
          </p:txBody>
        </p:sp>
        <p:sp>
          <p:nvSpPr>
            <p:cNvPr id="5131" name="Line 14"/>
            <p:cNvSpPr>
              <a:spLocks noChangeShapeType="1"/>
            </p:cNvSpPr>
            <p:nvPr/>
          </p:nvSpPr>
          <p:spPr bwMode="auto">
            <a:xfrm>
              <a:off x="5607050" y="5410200"/>
              <a:ext cx="0" cy="152400"/>
            </a:xfrm>
            <a:prstGeom prst="line">
              <a:avLst/>
            </a:prstGeom>
            <a:noFill/>
            <a:ln w="15875">
              <a:solidFill>
                <a:schemeClr val="tx1"/>
              </a:solidFill>
              <a:round/>
              <a:headEnd/>
              <a:tailEnd type="none" w="lg" len="lg"/>
            </a:ln>
          </p:spPr>
          <p:txBody>
            <a:bodyPr>
              <a:spAutoFit/>
            </a:bodyPr>
            <a:lstStyle/>
            <a:p>
              <a:endParaRPr lang="en-US"/>
            </a:p>
          </p:txBody>
        </p:sp>
        <p:sp>
          <p:nvSpPr>
            <p:cNvPr id="5132" name="Line 15"/>
            <p:cNvSpPr>
              <a:spLocks noChangeShapeType="1"/>
            </p:cNvSpPr>
            <p:nvPr/>
          </p:nvSpPr>
          <p:spPr bwMode="auto">
            <a:xfrm>
              <a:off x="6572250" y="5410200"/>
              <a:ext cx="0" cy="152400"/>
            </a:xfrm>
            <a:prstGeom prst="line">
              <a:avLst/>
            </a:prstGeom>
            <a:noFill/>
            <a:ln w="15875">
              <a:solidFill>
                <a:schemeClr val="tx1"/>
              </a:solidFill>
              <a:round/>
              <a:headEnd/>
              <a:tailEnd type="none" w="lg" len="lg"/>
            </a:ln>
          </p:spPr>
          <p:txBody>
            <a:bodyPr>
              <a:spAutoFit/>
            </a:bodyPr>
            <a:lstStyle/>
            <a:p>
              <a:endParaRPr lang="en-US"/>
            </a:p>
          </p:txBody>
        </p:sp>
        <p:sp>
          <p:nvSpPr>
            <p:cNvPr id="5133" name="Line 16"/>
            <p:cNvSpPr>
              <a:spLocks noChangeShapeType="1"/>
            </p:cNvSpPr>
            <p:nvPr/>
          </p:nvSpPr>
          <p:spPr bwMode="auto">
            <a:xfrm>
              <a:off x="4641850" y="5410200"/>
              <a:ext cx="0" cy="152400"/>
            </a:xfrm>
            <a:prstGeom prst="line">
              <a:avLst/>
            </a:prstGeom>
            <a:noFill/>
            <a:ln w="15875">
              <a:solidFill>
                <a:schemeClr val="tx1"/>
              </a:solidFill>
              <a:round/>
              <a:headEnd/>
              <a:tailEnd type="none" w="lg" len="lg"/>
            </a:ln>
          </p:spPr>
          <p:txBody>
            <a:bodyPr>
              <a:spAutoFit/>
            </a:bodyPr>
            <a:lstStyle/>
            <a:p>
              <a:endParaRPr lang="en-US"/>
            </a:p>
          </p:txBody>
        </p:sp>
        <p:sp>
          <p:nvSpPr>
            <p:cNvPr id="5134" name="Line 17"/>
            <p:cNvSpPr>
              <a:spLocks noChangeShapeType="1"/>
            </p:cNvSpPr>
            <p:nvPr/>
          </p:nvSpPr>
          <p:spPr bwMode="auto">
            <a:xfrm>
              <a:off x="7537450" y="5410200"/>
              <a:ext cx="0" cy="152400"/>
            </a:xfrm>
            <a:prstGeom prst="line">
              <a:avLst/>
            </a:prstGeom>
            <a:noFill/>
            <a:ln w="15875">
              <a:solidFill>
                <a:schemeClr val="tx1"/>
              </a:solidFill>
              <a:round/>
              <a:headEnd/>
              <a:tailEnd type="none" w="lg" len="lg"/>
            </a:ln>
          </p:spPr>
          <p:txBody>
            <a:bodyPr>
              <a:spAutoFit/>
            </a:bodyPr>
            <a:lstStyle/>
            <a:p>
              <a:endParaRPr lang="en-US"/>
            </a:p>
          </p:txBody>
        </p:sp>
        <p:sp>
          <p:nvSpPr>
            <p:cNvPr id="5135" name="Text Box 21"/>
            <p:cNvSpPr txBox="1">
              <a:spLocks noChangeArrowheads="1"/>
            </p:cNvSpPr>
            <p:nvPr/>
          </p:nvSpPr>
          <p:spPr bwMode="auto">
            <a:xfrm>
              <a:off x="5715000" y="5957888"/>
              <a:ext cx="1371600" cy="366713"/>
            </a:xfrm>
            <a:prstGeom prst="rect">
              <a:avLst/>
            </a:prstGeom>
            <a:solidFill>
              <a:schemeClr val="bg1"/>
            </a:solidFill>
            <a:ln w="15875">
              <a:solidFill>
                <a:schemeClr val="tx1"/>
              </a:solidFill>
              <a:miter lim="800000"/>
              <a:headEnd/>
              <a:tailEnd type="none" w="lg" len="lg"/>
            </a:ln>
          </p:spPr>
          <p:txBody>
            <a:bodyPr>
              <a:spAutoFit/>
            </a:bodyPr>
            <a:lstStyle/>
            <a:p>
              <a:pPr algn="ctr"/>
              <a:r>
                <a:rPr lang="en-US" sz="1700" dirty="0"/>
                <a:t>Hematocrit</a:t>
              </a:r>
            </a:p>
          </p:txBody>
        </p:sp>
        <p:grpSp>
          <p:nvGrpSpPr>
            <p:cNvPr id="5136" name="Group 31"/>
            <p:cNvGrpSpPr>
              <a:grpSpLocks/>
            </p:cNvGrpSpPr>
            <p:nvPr/>
          </p:nvGrpSpPr>
          <p:grpSpPr bwMode="auto">
            <a:xfrm>
              <a:off x="5692775" y="3276601"/>
              <a:ext cx="1223963" cy="1143000"/>
              <a:chOff x="3274" y="2352"/>
              <a:chExt cx="771" cy="720"/>
            </a:xfrm>
          </p:grpSpPr>
          <p:sp>
            <p:nvSpPr>
              <p:cNvPr id="5141" name="Line 22"/>
              <p:cNvSpPr>
                <a:spLocks noChangeShapeType="1"/>
              </p:cNvSpPr>
              <p:nvPr/>
            </p:nvSpPr>
            <p:spPr bwMode="auto">
              <a:xfrm>
                <a:off x="3660" y="2736"/>
                <a:ext cx="0" cy="336"/>
              </a:xfrm>
              <a:prstGeom prst="line">
                <a:avLst/>
              </a:prstGeom>
              <a:noFill/>
              <a:ln w="15875">
                <a:solidFill>
                  <a:schemeClr val="tx1"/>
                </a:solidFill>
                <a:round/>
                <a:headEnd/>
                <a:tailEnd type="stealth" w="lg" len="lg"/>
              </a:ln>
            </p:spPr>
            <p:txBody>
              <a:bodyPr>
                <a:spAutoFit/>
              </a:bodyPr>
              <a:lstStyle/>
              <a:p>
                <a:endParaRPr lang="en-US"/>
              </a:p>
            </p:txBody>
          </p:sp>
          <p:sp>
            <p:nvSpPr>
              <p:cNvPr id="5142" name="Text Box 23"/>
              <p:cNvSpPr txBox="1">
                <a:spLocks noChangeArrowheads="1"/>
              </p:cNvSpPr>
              <p:nvPr/>
            </p:nvSpPr>
            <p:spPr bwMode="auto">
              <a:xfrm>
                <a:off x="3274" y="2352"/>
                <a:ext cx="771" cy="394"/>
              </a:xfrm>
              <a:prstGeom prst="rect">
                <a:avLst/>
              </a:prstGeom>
              <a:solidFill>
                <a:schemeClr val="bg1"/>
              </a:solidFill>
              <a:ln w="15875">
                <a:solidFill>
                  <a:srgbClr val="000000"/>
                </a:solidFill>
                <a:miter lim="800000"/>
                <a:headEnd/>
                <a:tailEnd type="none" w="lg" len="lg"/>
              </a:ln>
            </p:spPr>
            <p:txBody>
              <a:bodyPr>
                <a:spAutoFit/>
              </a:bodyPr>
              <a:lstStyle/>
              <a:p>
                <a:r>
                  <a:rPr lang="en-US" sz="1700" dirty="0"/>
                  <a:t>Normal hematocrit</a:t>
                </a:r>
              </a:p>
            </p:txBody>
          </p:sp>
        </p:grpSp>
        <p:sp>
          <p:nvSpPr>
            <p:cNvPr id="5137" name="Text Box 24"/>
            <p:cNvSpPr txBox="1">
              <a:spLocks noChangeArrowheads="1"/>
            </p:cNvSpPr>
            <p:nvPr/>
          </p:nvSpPr>
          <p:spPr bwMode="auto">
            <a:xfrm rot="16200000" flipH="1">
              <a:off x="3335338" y="3883025"/>
              <a:ext cx="1016000" cy="366713"/>
            </a:xfrm>
            <a:prstGeom prst="rect">
              <a:avLst/>
            </a:prstGeom>
            <a:solidFill>
              <a:schemeClr val="bg1"/>
            </a:solidFill>
            <a:ln w="15875">
              <a:solidFill>
                <a:schemeClr val="tx1"/>
              </a:solidFill>
              <a:miter lim="800000"/>
              <a:headEnd/>
              <a:tailEnd type="none" w="lg" len="lg"/>
            </a:ln>
          </p:spPr>
          <p:txBody>
            <a:bodyPr wrap="none">
              <a:spAutoFit/>
            </a:bodyPr>
            <a:lstStyle/>
            <a:p>
              <a:r>
                <a:rPr lang="en-US" sz="1700"/>
                <a:t>viscosity</a:t>
              </a:r>
            </a:p>
          </p:txBody>
        </p:sp>
        <p:sp>
          <p:nvSpPr>
            <p:cNvPr id="5138" name="Text Box 28"/>
            <p:cNvSpPr txBox="1">
              <a:spLocks noChangeArrowheads="1"/>
            </p:cNvSpPr>
            <p:nvPr/>
          </p:nvSpPr>
          <p:spPr bwMode="auto">
            <a:xfrm>
              <a:off x="4648200" y="4343400"/>
              <a:ext cx="963613" cy="366713"/>
            </a:xfrm>
            <a:prstGeom prst="rect">
              <a:avLst/>
            </a:prstGeom>
            <a:solidFill>
              <a:schemeClr val="bg1"/>
            </a:solidFill>
            <a:ln w="15875">
              <a:solidFill>
                <a:schemeClr val="tx1"/>
              </a:solidFill>
              <a:miter lim="800000"/>
              <a:headEnd/>
              <a:tailEnd type="none" w="lg" len="lg"/>
            </a:ln>
          </p:spPr>
          <p:txBody>
            <a:bodyPr>
              <a:spAutoFit/>
            </a:bodyPr>
            <a:lstStyle/>
            <a:p>
              <a:pPr>
                <a:spcAft>
                  <a:spcPct val="20000"/>
                </a:spcAft>
              </a:pPr>
              <a:r>
                <a:rPr lang="en-US" sz="1700"/>
                <a:t>anemia</a:t>
              </a:r>
            </a:p>
          </p:txBody>
        </p:sp>
        <p:sp>
          <p:nvSpPr>
            <p:cNvPr id="5139" name="Text Box 29"/>
            <p:cNvSpPr txBox="1">
              <a:spLocks noChangeArrowheads="1"/>
            </p:cNvSpPr>
            <p:nvPr/>
          </p:nvSpPr>
          <p:spPr bwMode="auto">
            <a:xfrm>
              <a:off x="7162800" y="3657600"/>
              <a:ext cx="1484313" cy="366713"/>
            </a:xfrm>
            <a:prstGeom prst="rect">
              <a:avLst/>
            </a:prstGeom>
            <a:solidFill>
              <a:schemeClr val="bg1"/>
            </a:solidFill>
            <a:ln w="15875">
              <a:solidFill>
                <a:schemeClr val="tx1"/>
              </a:solidFill>
              <a:miter lim="800000"/>
              <a:headEnd/>
              <a:tailEnd type="none" w="lg" len="lg"/>
            </a:ln>
          </p:spPr>
          <p:txBody>
            <a:bodyPr>
              <a:spAutoFit/>
            </a:bodyPr>
            <a:lstStyle/>
            <a:p>
              <a:pPr>
                <a:spcAft>
                  <a:spcPct val="20000"/>
                </a:spcAft>
              </a:pPr>
              <a:r>
                <a:rPr lang="en-US" sz="1700"/>
                <a:t>polycythemia</a:t>
              </a:r>
            </a:p>
          </p:txBody>
        </p:sp>
        <p:sp>
          <p:nvSpPr>
            <p:cNvPr id="5140" name="Text Box 27"/>
            <p:cNvSpPr txBox="1">
              <a:spLocks noChangeArrowheads="1"/>
            </p:cNvSpPr>
            <p:nvPr/>
          </p:nvSpPr>
          <p:spPr bwMode="auto">
            <a:xfrm>
              <a:off x="2286000" y="2209800"/>
              <a:ext cx="4953000" cy="625475"/>
            </a:xfrm>
            <a:prstGeom prst="rect">
              <a:avLst/>
            </a:prstGeom>
            <a:solidFill>
              <a:schemeClr val="bg1"/>
            </a:solidFill>
            <a:ln w="15875" algn="ctr">
              <a:solidFill>
                <a:srgbClr val="000000"/>
              </a:solidFill>
              <a:miter lim="800000"/>
              <a:headEnd/>
              <a:tailEnd type="none" w="lg" len="lg"/>
            </a:ln>
          </p:spPr>
          <p:txBody>
            <a:bodyPr anchor="ctr">
              <a:spAutoFit/>
            </a:bodyPr>
            <a:lstStyle/>
            <a:p>
              <a:pPr>
                <a:spcAft>
                  <a:spcPct val="10000"/>
                </a:spcAft>
              </a:pPr>
              <a:r>
                <a:rPr lang="en-US" sz="1700" dirty="0">
                  <a:solidFill>
                    <a:schemeClr val="tx2"/>
                  </a:solidFill>
                </a:rPr>
                <a:t>Viscosity of whole blood (solid line) relative to plasma (dashed line) as a function of  hematocrit</a:t>
              </a:r>
            </a:p>
          </p:txBody>
        </p:sp>
      </p:grpSp>
    </p:spTree>
    <p:custDataLst>
      <p:tags r:id="rId2"/>
    </p:custData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026"/>
          <p:cNvSpPr>
            <a:spLocks noGrp="1" noChangeArrowheads="1"/>
          </p:cNvSpPr>
          <p:nvPr>
            <p:ph type="title"/>
          </p:nvPr>
        </p:nvSpPr>
        <p:spPr>
          <a:xfrm>
            <a:off x="2432050" y="228600"/>
            <a:ext cx="4224338" cy="382588"/>
          </a:xfrm>
        </p:spPr>
        <p:txBody>
          <a:bodyPr/>
          <a:lstStyle/>
          <a:p>
            <a:pPr eaLnBrk="1" hangingPunct="1"/>
            <a:r>
              <a:rPr lang="en-US" smtClean="0"/>
              <a:t>Vessel diameter and viscosity of blood</a:t>
            </a:r>
          </a:p>
        </p:txBody>
      </p:sp>
      <p:grpSp>
        <p:nvGrpSpPr>
          <p:cNvPr id="24" name="Group 23"/>
          <p:cNvGrpSpPr/>
          <p:nvPr/>
        </p:nvGrpSpPr>
        <p:grpSpPr>
          <a:xfrm>
            <a:off x="2440782" y="3276600"/>
            <a:ext cx="4082256" cy="3352801"/>
            <a:chOff x="2440782" y="3276600"/>
            <a:chExt cx="4082256" cy="3352801"/>
          </a:xfrm>
        </p:grpSpPr>
        <p:sp>
          <p:nvSpPr>
            <p:cNvPr id="21509" name="Rectangle 1030"/>
            <p:cNvSpPr>
              <a:spLocks noChangeArrowheads="1"/>
            </p:cNvSpPr>
            <p:nvPr/>
          </p:nvSpPr>
          <p:spPr bwMode="auto">
            <a:xfrm>
              <a:off x="2941638" y="3276600"/>
              <a:ext cx="3505200" cy="2286000"/>
            </a:xfrm>
            <a:prstGeom prst="rect">
              <a:avLst/>
            </a:prstGeom>
            <a:solidFill>
              <a:schemeClr val="bg1"/>
            </a:solidFill>
            <a:ln w="15875">
              <a:solidFill>
                <a:schemeClr val="tx1"/>
              </a:solidFill>
              <a:miter lim="800000"/>
              <a:headEnd/>
              <a:tailEnd type="none" w="lg" len="lg"/>
            </a:ln>
          </p:spPr>
          <p:txBody>
            <a:bodyPr anchor="ctr">
              <a:spAutoFit/>
            </a:bodyPr>
            <a:lstStyle/>
            <a:p>
              <a:endParaRPr lang="en-US"/>
            </a:p>
          </p:txBody>
        </p:sp>
        <p:grpSp>
          <p:nvGrpSpPr>
            <p:cNvPr id="21510" name="Group 1032"/>
            <p:cNvGrpSpPr>
              <a:grpSpLocks/>
            </p:cNvGrpSpPr>
            <p:nvPr/>
          </p:nvGrpSpPr>
          <p:grpSpPr bwMode="auto">
            <a:xfrm>
              <a:off x="3467101" y="3684588"/>
              <a:ext cx="2979738" cy="1143000"/>
              <a:chOff x="2112" y="1920"/>
              <a:chExt cx="1311" cy="672"/>
            </a:xfrm>
          </p:grpSpPr>
          <p:sp>
            <p:nvSpPr>
              <p:cNvPr id="21526" name="Freeform 1027"/>
              <p:cNvSpPr>
                <a:spLocks/>
              </p:cNvSpPr>
              <p:nvPr/>
            </p:nvSpPr>
            <p:spPr bwMode="auto">
              <a:xfrm>
                <a:off x="2112" y="1920"/>
                <a:ext cx="719" cy="672"/>
              </a:xfrm>
              <a:custGeom>
                <a:avLst/>
                <a:gdLst>
                  <a:gd name="T0" fmla="*/ 0 w 719"/>
                  <a:gd name="T1" fmla="*/ 672 h 672"/>
                  <a:gd name="T2" fmla="*/ 119 w 719"/>
                  <a:gd name="T3" fmla="*/ 397 h 672"/>
                  <a:gd name="T4" fmla="*/ 217 w 719"/>
                  <a:gd name="T5" fmla="*/ 231 h 672"/>
                  <a:gd name="T6" fmla="*/ 371 w 719"/>
                  <a:gd name="T7" fmla="*/ 98 h 672"/>
                  <a:gd name="T8" fmla="*/ 545 w 719"/>
                  <a:gd name="T9" fmla="*/ 21 h 672"/>
                  <a:gd name="T10" fmla="*/ 657 w 719"/>
                  <a:gd name="T11" fmla="*/ 4 h 672"/>
                  <a:gd name="T12" fmla="*/ 719 w 719"/>
                  <a:gd name="T13" fmla="*/ 0 h 672"/>
                  <a:gd name="T14" fmla="*/ 0 60000 65536"/>
                  <a:gd name="T15" fmla="*/ 0 60000 65536"/>
                  <a:gd name="T16" fmla="*/ 0 60000 65536"/>
                  <a:gd name="T17" fmla="*/ 0 60000 65536"/>
                  <a:gd name="T18" fmla="*/ 0 60000 65536"/>
                  <a:gd name="T19" fmla="*/ 0 60000 65536"/>
                  <a:gd name="T20" fmla="*/ 0 60000 65536"/>
                  <a:gd name="T21" fmla="*/ 0 w 719"/>
                  <a:gd name="T22" fmla="*/ 0 h 672"/>
                  <a:gd name="T23" fmla="*/ 719 w 719"/>
                  <a:gd name="T24" fmla="*/ 672 h 67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19" h="672">
                    <a:moveTo>
                      <a:pt x="0" y="672"/>
                    </a:moveTo>
                    <a:cubicBezTo>
                      <a:pt x="20" y="627"/>
                      <a:pt x="84" y="470"/>
                      <a:pt x="119" y="397"/>
                    </a:cubicBezTo>
                    <a:cubicBezTo>
                      <a:pt x="155" y="324"/>
                      <a:pt x="175" y="281"/>
                      <a:pt x="217" y="231"/>
                    </a:cubicBezTo>
                    <a:cubicBezTo>
                      <a:pt x="259" y="181"/>
                      <a:pt x="315" y="133"/>
                      <a:pt x="371" y="98"/>
                    </a:cubicBezTo>
                    <a:cubicBezTo>
                      <a:pt x="426" y="62"/>
                      <a:pt x="497" y="37"/>
                      <a:pt x="545" y="21"/>
                    </a:cubicBezTo>
                    <a:cubicBezTo>
                      <a:pt x="593" y="5"/>
                      <a:pt x="628" y="7"/>
                      <a:pt x="657" y="4"/>
                    </a:cubicBezTo>
                    <a:cubicBezTo>
                      <a:pt x="686" y="1"/>
                      <a:pt x="706" y="1"/>
                      <a:pt x="719" y="0"/>
                    </a:cubicBezTo>
                  </a:path>
                </a:pathLst>
              </a:custGeom>
              <a:solidFill>
                <a:schemeClr val="bg1"/>
              </a:solidFill>
              <a:ln w="28575" cap="flat" cmpd="sng">
                <a:solidFill>
                  <a:schemeClr val="tx2"/>
                </a:solidFill>
                <a:prstDash val="solid"/>
                <a:round/>
                <a:headEnd type="none" w="med" len="med"/>
                <a:tailEnd type="none" w="lg" len="lg"/>
              </a:ln>
            </p:spPr>
            <p:txBody>
              <a:bodyPr>
                <a:spAutoFit/>
              </a:bodyPr>
              <a:lstStyle/>
              <a:p>
                <a:endParaRPr lang="en-US"/>
              </a:p>
            </p:txBody>
          </p:sp>
          <p:sp>
            <p:nvSpPr>
              <p:cNvPr id="21527" name="Line 1028"/>
              <p:cNvSpPr>
                <a:spLocks noChangeShapeType="1"/>
              </p:cNvSpPr>
              <p:nvPr/>
            </p:nvSpPr>
            <p:spPr bwMode="auto">
              <a:xfrm>
                <a:off x="2832" y="1920"/>
                <a:ext cx="591" cy="0"/>
              </a:xfrm>
              <a:prstGeom prst="line">
                <a:avLst/>
              </a:prstGeom>
              <a:noFill/>
              <a:ln w="28575">
                <a:solidFill>
                  <a:schemeClr val="tx1"/>
                </a:solidFill>
                <a:round/>
                <a:headEnd/>
                <a:tailEnd type="none" w="lg" len="lg"/>
              </a:ln>
            </p:spPr>
            <p:txBody>
              <a:bodyPr>
                <a:spAutoFit/>
              </a:bodyPr>
              <a:lstStyle/>
              <a:p>
                <a:endParaRPr lang="en-US">
                  <a:ln>
                    <a:solidFill>
                      <a:sysClr val="windowText" lastClr="000000"/>
                    </a:solidFill>
                  </a:ln>
                </a:endParaRPr>
              </a:p>
            </p:txBody>
          </p:sp>
        </p:grpSp>
        <p:grpSp>
          <p:nvGrpSpPr>
            <p:cNvPr id="21511" name="Group 1055"/>
            <p:cNvGrpSpPr>
              <a:grpSpLocks/>
            </p:cNvGrpSpPr>
            <p:nvPr/>
          </p:nvGrpSpPr>
          <p:grpSpPr bwMode="auto">
            <a:xfrm>
              <a:off x="3627438" y="5562600"/>
              <a:ext cx="2895600" cy="519113"/>
              <a:chOff x="2324" y="3216"/>
              <a:chExt cx="1824" cy="327"/>
            </a:xfrm>
          </p:grpSpPr>
          <p:grpSp>
            <p:nvGrpSpPr>
              <p:cNvPr id="21514" name="Group 1047"/>
              <p:cNvGrpSpPr>
                <a:grpSpLocks/>
              </p:cNvGrpSpPr>
              <p:nvPr/>
            </p:nvGrpSpPr>
            <p:grpSpPr bwMode="auto">
              <a:xfrm>
                <a:off x="2324" y="3312"/>
                <a:ext cx="1824" cy="231"/>
                <a:chOff x="2304" y="3360"/>
                <a:chExt cx="1824" cy="231"/>
              </a:xfrm>
            </p:grpSpPr>
            <p:sp>
              <p:nvSpPr>
                <p:cNvPr id="21521" name="Text Box 1035"/>
                <p:cNvSpPr txBox="1">
                  <a:spLocks noChangeArrowheads="1"/>
                </p:cNvSpPr>
                <p:nvPr/>
              </p:nvSpPr>
              <p:spPr bwMode="auto">
                <a:xfrm>
                  <a:off x="2304" y="3360"/>
                  <a:ext cx="336" cy="231"/>
                </a:xfrm>
                <a:prstGeom prst="rect">
                  <a:avLst/>
                </a:prstGeom>
                <a:solidFill>
                  <a:schemeClr val="bg1"/>
                </a:solidFill>
                <a:ln w="15875">
                  <a:solidFill>
                    <a:schemeClr val="tx1"/>
                  </a:solidFill>
                  <a:miter lim="800000"/>
                  <a:headEnd/>
                  <a:tailEnd type="none" w="lg" len="lg"/>
                </a:ln>
              </p:spPr>
              <p:txBody>
                <a:bodyPr>
                  <a:spAutoFit/>
                </a:bodyPr>
                <a:lstStyle/>
                <a:p>
                  <a:r>
                    <a:rPr lang="en-US" sz="1700"/>
                    <a:t>0.1</a:t>
                  </a:r>
                </a:p>
              </p:txBody>
            </p:sp>
            <p:sp>
              <p:nvSpPr>
                <p:cNvPr id="21522" name="Text Box 1036"/>
                <p:cNvSpPr txBox="1">
                  <a:spLocks noChangeArrowheads="1"/>
                </p:cNvSpPr>
                <p:nvPr/>
              </p:nvSpPr>
              <p:spPr bwMode="auto">
                <a:xfrm>
                  <a:off x="3048" y="3360"/>
                  <a:ext cx="336" cy="231"/>
                </a:xfrm>
                <a:prstGeom prst="rect">
                  <a:avLst/>
                </a:prstGeom>
                <a:solidFill>
                  <a:schemeClr val="bg1"/>
                </a:solidFill>
                <a:ln w="15875">
                  <a:solidFill>
                    <a:schemeClr val="tx1"/>
                  </a:solidFill>
                  <a:miter lim="800000"/>
                  <a:headEnd/>
                  <a:tailEnd type="none" w="lg" len="lg"/>
                </a:ln>
              </p:spPr>
              <p:txBody>
                <a:bodyPr>
                  <a:spAutoFit/>
                </a:bodyPr>
                <a:lstStyle/>
                <a:p>
                  <a:r>
                    <a:rPr lang="en-US" sz="1700"/>
                    <a:t>0.2</a:t>
                  </a:r>
                </a:p>
              </p:txBody>
            </p:sp>
            <p:sp>
              <p:nvSpPr>
                <p:cNvPr id="21523" name="Text Box 1037"/>
                <p:cNvSpPr txBox="1">
                  <a:spLocks noChangeArrowheads="1"/>
                </p:cNvSpPr>
                <p:nvPr/>
              </p:nvSpPr>
              <p:spPr bwMode="auto">
                <a:xfrm>
                  <a:off x="2676" y="3360"/>
                  <a:ext cx="336" cy="231"/>
                </a:xfrm>
                <a:prstGeom prst="rect">
                  <a:avLst/>
                </a:prstGeom>
                <a:solidFill>
                  <a:schemeClr val="bg1"/>
                </a:solidFill>
                <a:ln w="15875">
                  <a:solidFill>
                    <a:schemeClr val="tx1"/>
                  </a:solidFill>
                  <a:miter lim="800000"/>
                  <a:headEnd/>
                  <a:tailEnd type="none" w="lg" len="lg"/>
                </a:ln>
              </p:spPr>
              <p:txBody>
                <a:bodyPr>
                  <a:spAutoFit/>
                </a:bodyPr>
                <a:lstStyle/>
                <a:p>
                  <a:r>
                    <a:rPr lang="en-US" sz="1700"/>
                    <a:t>0.3</a:t>
                  </a:r>
                </a:p>
              </p:txBody>
            </p:sp>
            <p:sp>
              <p:nvSpPr>
                <p:cNvPr id="21524" name="Text Box 1038"/>
                <p:cNvSpPr txBox="1">
                  <a:spLocks noChangeArrowheads="1"/>
                </p:cNvSpPr>
                <p:nvPr/>
              </p:nvSpPr>
              <p:spPr bwMode="auto">
                <a:xfrm>
                  <a:off x="3420" y="3360"/>
                  <a:ext cx="336" cy="231"/>
                </a:xfrm>
                <a:prstGeom prst="rect">
                  <a:avLst/>
                </a:prstGeom>
                <a:solidFill>
                  <a:schemeClr val="bg1"/>
                </a:solidFill>
                <a:ln w="15875">
                  <a:solidFill>
                    <a:schemeClr val="tx1"/>
                  </a:solidFill>
                  <a:miter lim="800000"/>
                  <a:headEnd/>
                  <a:tailEnd type="none" w="lg" len="lg"/>
                </a:ln>
              </p:spPr>
              <p:txBody>
                <a:bodyPr>
                  <a:spAutoFit/>
                </a:bodyPr>
                <a:lstStyle/>
                <a:p>
                  <a:r>
                    <a:rPr lang="en-US" sz="1700"/>
                    <a:t>0.4</a:t>
                  </a:r>
                </a:p>
              </p:txBody>
            </p:sp>
            <p:sp>
              <p:nvSpPr>
                <p:cNvPr id="21525" name="Text Box 1039"/>
                <p:cNvSpPr txBox="1">
                  <a:spLocks noChangeArrowheads="1"/>
                </p:cNvSpPr>
                <p:nvPr/>
              </p:nvSpPr>
              <p:spPr bwMode="auto">
                <a:xfrm>
                  <a:off x="3792" y="3360"/>
                  <a:ext cx="336" cy="231"/>
                </a:xfrm>
                <a:prstGeom prst="rect">
                  <a:avLst/>
                </a:prstGeom>
                <a:solidFill>
                  <a:schemeClr val="bg1"/>
                </a:solidFill>
                <a:ln w="15875">
                  <a:solidFill>
                    <a:schemeClr val="tx1"/>
                  </a:solidFill>
                  <a:miter lim="800000"/>
                  <a:headEnd/>
                  <a:tailEnd type="none" w="lg" len="lg"/>
                </a:ln>
              </p:spPr>
              <p:txBody>
                <a:bodyPr>
                  <a:spAutoFit/>
                </a:bodyPr>
                <a:lstStyle/>
                <a:p>
                  <a:r>
                    <a:rPr lang="en-US" sz="1700"/>
                    <a:t>0.5</a:t>
                  </a:r>
                </a:p>
              </p:txBody>
            </p:sp>
          </p:grpSp>
          <p:grpSp>
            <p:nvGrpSpPr>
              <p:cNvPr id="21515" name="Group 1048"/>
              <p:cNvGrpSpPr>
                <a:grpSpLocks/>
              </p:cNvGrpSpPr>
              <p:nvPr/>
            </p:nvGrpSpPr>
            <p:grpSpPr bwMode="auto">
              <a:xfrm>
                <a:off x="2468" y="3216"/>
                <a:ext cx="1488" cy="96"/>
                <a:chOff x="2448" y="3216"/>
                <a:chExt cx="1488" cy="96"/>
              </a:xfrm>
            </p:grpSpPr>
            <p:sp>
              <p:nvSpPr>
                <p:cNvPr id="21516" name="Line 1040"/>
                <p:cNvSpPr>
                  <a:spLocks noChangeShapeType="1"/>
                </p:cNvSpPr>
                <p:nvPr/>
              </p:nvSpPr>
              <p:spPr bwMode="auto">
                <a:xfrm>
                  <a:off x="2448" y="3216"/>
                  <a:ext cx="0" cy="96"/>
                </a:xfrm>
                <a:prstGeom prst="line">
                  <a:avLst/>
                </a:prstGeom>
                <a:noFill/>
                <a:ln w="15875">
                  <a:solidFill>
                    <a:schemeClr val="tx1"/>
                  </a:solidFill>
                  <a:round/>
                  <a:headEnd/>
                  <a:tailEnd type="none" w="lg" len="lg"/>
                </a:ln>
              </p:spPr>
              <p:txBody>
                <a:bodyPr>
                  <a:spAutoFit/>
                </a:bodyPr>
                <a:lstStyle/>
                <a:p>
                  <a:endParaRPr lang="en-US"/>
                </a:p>
              </p:txBody>
            </p:sp>
            <p:sp>
              <p:nvSpPr>
                <p:cNvPr id="21517" name="Line 1043"/>
                <p:cNvSpPr>
                  <a:spLocks noChangeShapeType="1"/>
                </p:cNvSpPr>
                <p:nvPr/>
              </p:nvSpPr>
              <p:spPr bwMode="auto">
                <a:xfrm>
                  <a:off x="2820" y="3216"/>
                  <a:ext cx="0" cy="96"/>
                </a:xfrm>
                <a:prstGeom prst="line">
                  <a:avLst/>
                </a:prstGeom>
                <a:noFill/>
                <a:ln w="15875">
                  <a:solidFill>
                    <a:schemeClr val="tx1"/>
                  </a:solidFill>
                  <a:round/>
                  <a:headEnd/>
                  <a:tailEnd type="none" w="lg" len="lg"/>
                </a:ln>
              </p:spPr>
              <p:txBody>
                <a:bodyPr>
                  <a:spAutoFit/>
                </a:bodyPr>
                <a:lstStyle/>
                <a:p>
                  <a:endParaRPr lang="en-US"/>
                </a:p>
              </p:txBody>
            </p:sp>
            <p:sp>
              <p:nvSpPr>
                <p:cNvPr id="21518" name="Line 1044"/>
                <p:cNvSpPr>
                  <a:spLocks noChangeShapeType="1"/>
                </p:cNvSpPr>
                <p:nvPr/>
              </p:nvSpPr>
              <p:spPr bwMode="auto">
                <a:xfrm>
                  <a:off x="3192" y="3216"/>
                  <a:ext cx="0" cy="96"/>
                </a:xfrm>
                <a:prstGeom prst="line">
                  <a:avLst/>
                </a:prstGeom>
                <a:noFill/>
                <a:ln w="15875">
                  <a:solidFill>
                    <a:schemeClr val="tx1"/>
                  </a:solidFill>
                  <a:round/>
                  <a:headEnd/>
                  <a:tailEnd type="none" w="lg" len="lg"/>
                </a:ln>
              </p:spPr>
              <p:txBody>
                <a:bodyPr>
                  <a:spAutoFit/>
                </a:bodyPr>
                <a:lstStyle/>
                <a:p>
                  <a:endParaRPr lang="en-US"/>
                </a:p>
              </p:txBody>
            </p:sp>
            <p:sp>
              <p:nvSpPr>
                <p:cNvPr id="21519" name="Line 1045"/>
                <p:cNvSpPr>
                  <a:spLocks noChangeShapeType="1"/>
                </p:cNvSpPr>
                <p:nvPr/>
              </p:nvSpPr>
              <p:spPr bwMode="auto">
                <a:xfrm>
                  <a:off x="3564" y="3216"/>
                  <a:ext cx="0" cy="96"/>
                </a:xfrm>
                <a:prstGeom prst="line">
                  <a:avLst/>
                </a:prstGeom>
                <a:noFill/>
                <a:ln w="15875">
                  <a:solidFill>
                    <a:schemeClr val="tx1"/>
                  </a:solidFill>
                  <a:round/>
                  <a:headEnd/>
                  <a:tailEnd type="none" w="lg" len="lg"/>
                </a:ln>
              </p:spPr>
              <p:txBody>
                <a:bodyPr>
                  <a:spAutoFit/>
                </a:bodyPr>
                <a:lstStyle/>
                <a:p>
                  <a:endParaRPr lang="en-US"/>
                </a:p>
              </p:txBody>
            </p:sp>
            <p:sp>
              <p:nvSpPr>
                <p:cNvPr id="21520" name="Line 1046"/>
                <p:cNvSpPr>
                  <a:spLocks noChangeShapeType="1"/>
                </p:cNvSpPr>
                <p:nvPr/>
              </p:nvSpPr>
              <p:spPr bwMode="auto">
                <a:xfrm>
                  <a:off x="3936" y="3216"/>
                  <a:ext cx="0" cy="96"/>
                </a:xfrm>
                <a:prstGeom prst="line">
                  <a:avLst/>
                </a:prstGeom>
                <a:noFill/>
                <a:ln w="15875">
                  <a:solidFill>
                    <a:schemeClr val="tx1"/>
                  </a:solidFill>
                  <a:round/>
                  <a:headEnd/>
                  <a:tailEnd type="none" w="lg" len="lg"/>
                </a:ln>
              </p:spPr>
              <p:txBody>
                <a:bodyPr>
                  <a:spAutoFit/>
                </a:bodyPr>
                <a:lstStyle/>
                <a:p>
                  <a:endParaRPr lang="en-US"/>
                </a:p>
              </p:txBody>
            </p:sp>
          </p:grpSp>
        </p:grpSp>
        <p:sp>
          <p:nvSpPr>
            <p:cNvPr id="21512" name="Text Box 1050"/>
            <p:cNvSpPr txBox="1">
              <a:spLocks noChangeArrowheads="1"/>
            </p:cNvSpPr>
            <p:nvPr/>
          </p:nvSpPr>
          <p:spPr bwMode="auto">
            <a:xfrm rot="16200000">
              <a:off x="1695451" y="4232275"/>
              <a:ext cx="1857375" cy="366713"/>
            </a:xfrm>
            <a:prstGeom prst="rect">
              <a:avLst/>
            </a:prstGeom>
            <a:solidFill>
              <a:schemeClr val="bg1"/>
            </a:solidFill>
            <a:ln w="15875">
              <a:solidFill>
                <a:schemeClr val="tx1"/>
              </a:solidFill>
              <a:miter lim="800000"/>
              <a:headEnd/>
              <a:tailEnd type="none" w="lg" len="lg"/>
            </a:ln>
          </p:spPr>
          <p:txBody>
            <a:bodyPr wrap="none">
              <a:spAutoFit/>
            </a:bodyPr>
            <a:lstStyle/>
            <a:p>
              <a:r>
                <a:rPr lang="en-US" sz="1700"/>
                <a:t>Relative viscosity</a:t>
              </a:r>
            </a:p>
          </p:txBody>
        </p:sp>
        <p:sp>
          <p:nvSpPr>
            <p:cNvPr id="21513" name="Text Box 1051"/>
            <p:cNvSpPr txBox="1">
              <a:spLocks noChangeArrowheads="1"/>
            </p:cNvSpPr>
            <p:nvPr/>
          </p:nvSpPr>
          <p:spPr bwMode="auto">
            <a:xfrm>
              <a:off x="3856038" y="6262688"/>
              <a:ext cx="2230438" cy="366713"/>
            </a:xfrm>
            <a:prstGeom prst="rect">
              <a:avLst/>
            </a:prstGeom>
            <a:solidFill>
              <a:schemeClr val="bg1"/>
            </a:solidFill>
            <a:ln w="15875">
              <a:solidFill>
                <a:schemeClr val="tx1"/>
              </a:solidFill>
              <a:miter lim="800000"/>
              <a:headEnd/>
              <a:tailEnd type="none" w="lg" len="lg"/>
            </a:ln>
          </p:spPr>
          <p:txBody>
            <a:bodyPr wrap="none">
              <a:spAutoFit/>
            </a:bodyPr>
            <a:lstStyle/>
            <a:p>
              <a:r>
                <a:rPr lang="en-US" sz="1700"/>
                <a:t>Vessel diameter, mm</a:t>
              </a:r>
            </a:p>
          </p:txBody>
        </p:sp>
      </p:grpSp>
      <p:sp>
        <p:nvSpPr>
          <p:cNvPr id="21508" name="Text Box 1054"/>
          <p:cNvSpPr txBox="1">
            <a:spLocks noChangeArrowheads="1"/>
          </p:cNvSpPr>
          <p:nvPr/>
        </p:nvSpPr>
        <p:spPr bwMode="auto">
          <a:xfrm>
            <a:off x="685800" y="762000"/>
            <a:ext cx="7848600" cy="2203450"/>
          </a:xfrm>
          <a:prstGeom prst="rect">
            <a:avLst/>
          </a:prstGeom>
          <a:solidFill>
            <a:schemeClr val="bg1"/>
          </a:solidFill>
          <a:ln w="15875" algn="ctr">
            <a:solidFill>
              <a:srgbClr val="000000"/>
            </a:solidFill>
            <a:miter lim="800000"/>
            <a:headEnd/>
            <a:tailEnd type="none" w="lg" len="lg"/>
          </a:ln>
        </p:spPr>
        <p:txBody>
          <a:bodyPr anchor="ctr">
            <a:spAutoFit/>
          </a:bodyPr>
          <a:lstStyle/>
          <a:p>
            <a:pPr>
              <a:lnSpc>
                <a:spcPct val="130000"/>
              </a:lnSpc>
              <a:spcAft>
                <a:spcPct val="10000"/>
              </a:spcAft>
            </a:pPr>
            <a:r>
              <a:rPr lang="en-US" sz="1700" b="1" i="1">
                <a:solidFill>
                  <a:schemeClr val="tx2"/>
                </a:solidFill>
              </a:rPr>
              <a:t>Blood viscosity decreases in vessels with diameter &lt; 0.3 mm (300 </a:t>
            </a:r>
            <a:r>
              <a:rPr lang="en-US" sz="1700" b="1" i="1">
                <a:solidFill>
                  <a:schemeClr val="tx2"/>
                </a:solidFill>
                <a:latin typeface="Symbol" pitchFamily="18" charset="2"/>
              </a:rPr>
              <a:t>m</a:t>
            </a:r>
            <a:r>
              <a:rPr lang="en-US" sz="1700" b="1" i="1">
                <a:solidFill>
                  <a:schemeClr val="tx2"/>
                </a:solidFill>
              </a:rPr>
              <a:t>m)</a:t>
            </a:r>
          </a:p>
          <a:p>
            <a:pPr>
              <a:lnSpc>
                <a:spcPct val="130000"/>
              </a:lnSpc>
              <a:spcAft>
                <a:spcPct val="10000"/>
              </a:spcAft>
            </a:pPr>
            <a:r>
              <a:rPr lang="en-US" sz="1700" b="1" i="1">
                <a:solidFill>
                  <a:schemeClr val="tx2"/>
                </a:solidFill>
              </a:rPr>
              <a:t>Mechanism is complicated but the effect reduces resistance to blood flow.</a:t>
            </a:r>
          </a:p>
          <a:p>
            <a:pPr>
              <a:lnSpc>
                <a:spcPct val="130000"/>
              </a:lnSpc>
              <a:spcAft>
                <a:spcPct val="10000"/>
              </a:spcAft>
            </a:pPr>
            <a:r>
              <a:rPr lang="en-US" sz="1700">
                <a:solidFill>
                  <a:schemeClr val="tx2"/>
                </a:solidFill>
              </a:rPr>
              <a:t>Most of the resistance in the systemic circulation is from arterioles with small diameters.</a:t>
            </a:r>
            <a:r>
              <a:rPr lang="en-US" sz="1700" b="1" i="1">
                <a:solidFill>
                  <a:schemeClr val="tx2"/>
                </a:solidFill>
              </a:rPr>
              <a:t> Lower resistance reduces the work of the heart.</a:t>
            </a:r>
          </a:p>
          <a:p>
            <a:pPr>
              <a:lnSpc>
                <a:spcPct val="130000"/>
              </a:lnSpc>
              <a:spcAft>
                <a:spcPct val="10000"/>
              </a:spcAft>
            </a:pPr>
            <a:r>
              <a:rPr lang="en-US" sz="1700">
                <a:solidFill>
                  <a:schemeClr val="tx2"/>
                </a:solidFill>
              </a:rPr>
              <a:t>Viscosity increases at low temperature, &amp; may reduce blood flow in the extremities &amp; contribute to frost bite.</a:t>
            </a:r>
          </a:p>
        </p:txBody>
      </p:sp>
    </p:spTree>
    <p:custDataLst>
      <p:tags r:id="rId1"/>
    </p:custData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Rectangle 1026"/>
          <p:cNvSpPr>
            <a:spLocks noGrp="1" noChangeArrowheads="1"/>
          </p:cNvSpPr>
          <p:nvPr>
            <p:ph type="title"/>
          </p:nvPr>
        </p:nvSpPr>
        <p:spPr>
          <a:xfrm>
            <a:off x="3581400" y="150813"/>
            <a:ext cx="1828800" cy="382587"/>
          </a:xfrm>
        </p:spPr>
        <p:txBody>
          <a:bodyPr/>
          <a:lstStyle/>
          <a:p>
            <a:pPr eaLnBrk="1" hangingPunct="1"/>
            <a:r>
              <a:rPr lang="en-US" smtClean="0"/>
              <a:t>Law of Laplace</a:t>
            </a:r>
          </a:p>
        </p:txBody>
      </p:sp>
      <p:grpSp>
        <p:nvGrpSpPr>
          <p:cNvPr id="6149" name="Group 1060"/>
          <p:cNvGrpSpPr>
            <a:grpSpLocks/>
          </p:cNvGrpSpPr>
          <p:nvPr/>
        </p:nvGrpSpPr>
        <p:grpSpPr bwMode="auto">
          <a:xfrm>
            <a:off x="1066800" y="762000"/>
            <a:ext cx="7010400" cy="4770438"/>
            <a:chOff x="672" y="480"/>
            <a:chExt cx="4416" cy="3005"/>
          </a:xfrm>
        </p:grpSpPr>
        <p:sp>
          <p:nvSpPr>
            <p:cNvPr id="6150" name="Text Box 1027"/>
            <p:cNvSpPr txBox="1">
              <a:spLocks noChangeArrowheads="1"/>
            </p:cNvSpPr>
            <p:nvPr/>
          </p:nvSpPr>
          <p:spPr bwMode="auto">
            <a:xfrm>
              <a:off x="672" y="480"/>
              <a:ext cx="4416" cy="3005"/>
            </a:xfrm>
            <a:prstGeom prst="rect">
              <a:avLst/>
            </a:prstGeom>
            <a:solidFill>
              <a:schemeClr val="bg1"/>
            </a:solidFill>
            <a:ln w="15875">
              <a:solidFill>
                <a:srgbClr val="000000"/>
              </a:solidFill>
              <a:miter lim="800000"/>
              <a:headEnd/>
              <a:tailEnd type="none" w="lg" len="lg"/>
            </a:ln>
          </p:spPr>
          <p:txBody>
            <a:bodyPr>
              <a:spAutoFit/>
            </a:bodyPr>
            <a:lstStyle/>
            <a:p>
              <a:pPr>
                <a:spcAft>
                  <a:spcPct val="25000"/>
                </a:spcAft>
              </a:pPr>
              <a:r>
                <a:rPr lang="en-US" sz="1700"/>
                <a:t>The law of Laplace states that tension (T) in the wall of a blood vessel equals the product of transmural pressure (P) and radius (r):</a:t>
              </a:r>
            </a:p>
            <a:p>
              <a:pPr>
                <a:spcAft>
                  <a:spcPct val="25000"/>
                </a:spcAft>
              </a:pPr>
              <a:endParaRPr lang="en-US" sz="1700"/>
            </a:p>
            <a:p>
              <a:pPr>
                <a:spcAft>
                  <a:spcPct val="25000"/>
                </a:spcAft>
              </a:pPr>
              <a:endParaRPr lang="en-US" sz="1700" u="sng"/>
            </a:p>
            <a:p>
              <a:pPr>
                <a:spcAft>
                  <a:spcPct val="25000"/>
                </a:spcAft>
              </a:pPr>
              <a:r>
                <a:rPr lang="en-US" sz="1700"/>
                <a:t>		</a:t>
              </a:r>
            </a:p>
            <a:p>
              <a:pPr>
                <a:spcAft>
                  <a:spcPct val="25000"/>
                </a:spcAft>
              </a:pPr>
              <a:endParaRPr lang="en-US" sz="1700"/>
            </a:p>
            <a:p>
              <a:pPr>
                <a:spcAft>
                  <a:spcPct val="25000"/>
                </a:spcAft>
              </a:pPr>
              <a:endParaRPr lang="en-US" sz="1700"/>
            </a:p>
            <a:p>
              <a:pPr>
                <a:spcAft>
                  <a:spcPct val="25000"/>
                </a:spcAft>
              </a:pPr>
              <a:endParaRPr lang="en-US" sz="1700"/>
            </a:p>
            <a:p>
              <a:pPr>
                <a:spcAft>
                  <a:spcPct val="25000"/>
                </a:spcAft>
              </a:pPr>
              <a:r>
                <a:rPr lang="en-US" sz="1700"/>
                <a:t>Tension is a force acting tangential to the surface of a cylinder.</a:t>
              </a:r>
            </a:p>
            <a:p>
              <a:pPr>
                <a:spcAft>
                  <a:spcPct val="25000"/>
                </a:spcAft>
              </a:pPr>
              <a:endParaRPr lang="en-US" sz="1700"/>
            </a:p>
            <a:p>
              <a:pPr>
                <a:spcAft>
                  <a:spcPct val="25000"/>
                </a:spcAft>
              </a:pPr>
              <a:r>
                <a:rPr lang="en-US" sz="1700"/>
                <a:t>P is transmural pressure (internal pressure minus external)</a:t>
              </a:r>
            </a:p>
            <a:p>
              <a:pPr>
                <a:spcAft>
                  <a:spcPct val="25000"/>
                </a:spcAft>
              </a:pPr>
              <a:r>
                <a:rPr lang="en-US" sz="1700"/>
                <a:t>Transmural pressure equals blood pressure minus tissue pressure. Extravascular tissue pressure is small &amp; can be ignored so</a:t>
              </a:r>
            </a:p>
            <a:p>
              <a:pPr>
                <a:spcAft>
                  <a:spcPct val="25000"/>
                </a:spcAft>
              </a:pPr>
              <a:endParaRPr lang="en-US" sz="1700"/>
            </a:p>
            <a:p>
              <a:pPr>
                <a:spcAft>
                  <a:spcPct val="25000"/>
                </a:spcAft>
              </a:pPr>
              <a:endParaRPr lang="en-US" sz="1700"/>
            </a:p>
          </p:txBody>
        </p:sp>
        <p:grpSp>
          <p:nvGrpSpPr>
            <p:cNvPr id="6151" name="Group 1059"/>
            <p:cNvGrpSpPr>
              <a:grpSpLocks/>
            </p:cNvGrpSpPr>
            <p:nvPr/>
          </p:nvGrpSpPr>
          <p:grpSpPr bwMode="auto">
            <a:xfrm>
              <a:off x="3024" y="1004"/>
              <a:ext cx="1242" cy="984"/>
              <a:chOff x="3024" y="912"/>
              <a:chExt cx="1242" cy="984"/>
            </a:xfrm>
          </p:grpSpPr>
          <p:sp>
            <p:nvSpPr>
              <p:cNvPr id="6152" name="Oval 1028"/>
              <p:cNvSpPr>
                <a:spLocks noChangeArrowheads="1"/>
              </p:cNvSpPr>
              <p:nvPr/>
            </p:nvSpPr>
            <p:spPr bwMode="auto">
              <a:xfrm>
                <a:off x="3024" y="912"/>
                <a:ext cx="1067" cy="984"/>
              </a:xfrm>
              <a:prstGeom prst="ellipse">
                <a:avLst/>
              </a:prstGeom>
              <a:solidFill>
                <a:schemeClr val="bg1"/>
              </a:solidFill>
              <a:ln w="15875">
                <a:solidFill>
                  <a:schemeClr val="tx1"/>
                </a:solidFill>
                <a:round/>
                <a:headEnd/>
                <a:tailEnd type="none" w="lg" len="lg"/>
              </a:ln>
            </p:spPr>
            <p:txBody>
              <a:bodyPr lIns="0" rIns="0" anchor="ctr">
                <a:spAutoFit/>
              </a:bodyPr>
              <a:lstStyle/>
              <a:p>
                <a:endParaRPr lang="en-US"/>
              </a:p>
            </p:txBody>
          </p:sp>
          <p:sp>
            <p:nvSpPr>
              <p:cNvPr id="6153" name="AutoShape 1029"/>
              <p:cNvSpPr>
                <a:spLocks noChangeArrowheads="1"/>
              </p:cNvSpPr>
              <p:nvPr/>
            </p:nvSpPr>
            <p:spPr bwMode="auto">
              <a:xfrm>
                <a:off x="3139" y="996"/>
                <a:ext cx="837" cy="816"/>
              </a:xfrm>
              <a:custGeom>
                <a:avLst/>
                <a:gdLst>
                  <a:gd name="T0" fmla="*/ 32 w 21600"/>
                  <a:gd name="T1" fmla="*/ 15 h 21600"/>
                  <a:gd name="T2" fmla="*/ 16 w 21600"/>
                  <a:gd name="T3" fmla="*/ 31 h 21600"/>
                  <a:gd name="T4" fmla="*/ 0 w 21600"/>
                  <a:gd name="T5" fmla="*/ 15 h 21600"/>
                  <a:gd name="T6" fmla="*/ 16 w 21600"/>
                  <a:gd name="T7" fmla="*/ 0 h 21600"/>
                  <a:gd name="T8" fmla="*/ 0 60000 65536"/>
                  <a:gd name="T9" fmla="*/ 5898240 60000 65536"/>
                  <a:gd name="T10" fmla="*/ 11796480 60000 65536"/>
                  <a:gd name="T11" fmla="*/ 17694720 60000 65536"/>
                  <a:gd name="T12" fmla="*/ 1213 w 21600"/>
                  <a:gd name="T13" fmla="*/ 10138 h 21600"/>
                  <a:gd name="T14" fmla="*/ 20387 w 21600"/>
                  <a:gd name="T15" fmla="*/ 11462 h 21600"/>
                </a:gdLst>
                <a:ahLst/>
                <a:cxnLst>
                  <a:cxn ang="T8">
                    <a:pos x="T0" y="T1"/>
                  </a:cxn>
                  <a:cxn ang="T9">
                    <a:pos x="T2" y="T3"/>
                  </a:cxn>
                  <a:cxn ang="T10">
                    <a:pos x="T4" y="T5"/>
                  </a:cxn>
                  <a:cxn ang="T11">
                    <a:pos x="T6" y="T7"/>
                  </a:cxn>
                </a:cxnLst>
                <a:rect l="T12" t="T13" r="T14" b="T15"/>
                <a:pathLst>
                  <a:path w="21600" h="21600">
                    <a:moveTo>
                      <a:pt x="10800" y="0"/>
                    </a:moveTo>
                    <a:lnTo>
                      <a:pt x="7950" y="5155"/>
                    </a:lnTo>
                    <a:lnTo>
                      <a:pt x="10125" y="5155"/>
                    </a:lnTo>
                    <a:lnTo>
                      <a:pt x="10125" y="10125"/>
                    </a:lnTo>
                    <a:lnTo>
                      <a:pt x="5155" y="10125"/>
                    </a:lnTo>
                    <a:lnTo>
                      <a:pt x="5155" y="7950"/>
                    </a:lnTo>
                    <a:lnTo>
                      <a:pt x="0" y="10800"/>
                    </a:lnTo>
                    <a:lnTo>
                      <a:pt x="5155" y="13650"/>
                    </a:lnTo>
                    <a:lnTo>
                      <a:pt x="5155" y="11475"/>
                    </a:lnTo>
                    <a:lnTo>
                      <a:pt x="10125" y="11475"/>
                    </a:lnTo>
                    <a:lnTo>
                      <a:pt x="10125" y="16445"/>
                    </a:lnTo>
                    <a:lnTo>
                      <a:pt x="7950" y="16445"/>
                    </a:lnTo>
                    <a:lnTo>
                      <a:pt x="10800" y="21600"/>
                    </a:lnTo>
                    <a:lnTo>
                      <a:pt x="13650" y="16445"/>
                    </a:lnTo>
                    <a:lnTo>
                      <a:pt x="11475" y="16445"/>
                    </a:lnTo>
                    <a:lnTo>
                      <a:pt x="11475" y="11475"/>
                    </a:lnTo>
                    <a:lnTo>
                      <a:pt x="16445" y="11475"/>
                    </a:lnTo>
                    <a:lnTo>
                      <a:pt x="16445" y="13650"/>
                    </a:lnTo>
                    <a:lnTo>
                      <a:pt x="21600" y="10800"/>
                    </a:lnTo>
                    <a:lnTo>
                      <a:pt x="16445" y="7950"/>
                    </a:lnTo>
                    <a:lnTo>
                      <a:pt x="16445" y="10125"/>
                    </a:lnTo>
                    <a:lnTo>
                      <a:pt x="11475" y="10125"/>
                    </a:lnTo>
                    <a:lnTo>
                      <a:pt x="11475" y="5155"/>
                    </a:lnTo>
                    <a:lnTo>
                      <a:pt x="13650" y="5155"/>
                    </a:lnTo>
                    <a:close/>
                  </a:path>
                </a:pathLst>
              </a:custGeom>
              <a:solidFill>
                <a:schemeClr val="bg1"/>
              </a:solidFill>
              <a:ln w="15875">
                <a:solidFill>
                  <a:schemeClr val="tx1"/>
                </a:solidFill>
                <a:miter lim="800000"/>
                <a:headEnd/>
                <a:tailEnd type="none" w="lg" len="lg"/>
              </a:ln>
            </p:spPr>
            <p:txBody>
              <a:bodyPr lIns="0" rIns="0" anchor="ctr">
                <a:spAutoFit/>
              </a:bodyPr>
              <a:lstStyle/>
              <a:p>
                <a:endParaRPr lang="en-US"/>
              </a:p>
            </p:txBody>
          </p:sp>
          <p:sp>
            <p:nvSpPr>
              <p:cNvPr id="6154" name="Oval 1030"/>
              <p:cNvSpPr>
                <a:spLocks noChangeArrowheads="1"/>
              </p:cNvSpPr>
              <p:nvPr/>
            </p:nvSpPr>
            <p:spPr bwMode="auto">
              <a:xfrm>
                <a:off x="3389" y="1236"/>
                <a:ext cx="336" cy="336"/>
              </a:xfrm>
              <a:prstGeom prst="ellipse">
                <a:avLst/>
              </a:prstGeom>
              <a:solidFill>
                <a:schemeClr val="bg1"/>
              </a:solidFill>
              <a:ln w="15875">
                <a:noFill/>
                <a:round/>
                <a:headEnd/>
                <a:tailEnd type="none" w="lg" len="lg"/>
              </a:ln>
            </p:spPr>
            <p:txBody>
              <a:bodyPr lIns="0" rIns="0" anchor="ctr">
                <a:spAutoFit/>
              </a:bodyPr>
              <a:lstStyle/>
              <a:p>
                <a:endParaRPr lang="en-US"/>
              </a:p>
            </p:txBody>
          </p:sp>
          <p:sp>
            <p:nvSpPr>
              <p:cNvPr id="6155" name="Text Box 1031"/>
              <p:cNvSpPr txBox="1">
                <a:spLocks noChangeArrowheads="1"/>
              </p:cNvSpPr>
              <p:nvPr/>
            </p:nvSpPr>
            <p:spPr bwMode="auto">
              <a:xfrm>
                <a:off x="3512" y="1303"/>
                <a:ext cx="91" cy="221"/>
              </a:xfrm>
              <a:prstGeom prst="rect">
                <a:avLst/>
              </a:prstGeom>
              <a:solidFill>
                <a:schemeClr val="bg1"/>
              </a:solidFill>
              <a:ln w="15875">
                <a:noFill/>
                <a:miter lim="800000"/>
                <a:headEnd/>
                <a:tailEnd type="none" w="lg" len="lg"/>
              </a:ln>
            </p:spPr>
            <p:txBody>
              <a:bodyPr wrap="none" lIns="0" rIns="0" anchorCtr="1">
                <a:spAutoFit/>
              </a:bodyPr>
              <a:lstStyle/>
              <a:p>
                <a:r>
                  <a:rPr lang="en-US" sz="1700" b="1"/>
                  <a:t>P</a:t>
                </a:r>
              </a:p>
            </p:txBody>
          </p:sp>
          <p:sp>
            <p:nvSpPr>
              <p:cNvPr id="6156" name="Freeform 1034"/>
              <p:cNvSpPr>
                <a:spLocks/>
              </p:cNvSpPr>
              <p:nvPr/>
            </p:nvSpPr>
            <p:spPr bwMode="auto">
              <a:xfrm rot="-753288">
                <a:off x="3984" y="960"/>
                <a:ext cx="192" cy="384"/>
              </a:xfrm>
              <a:custGeom>
                <a:avLst/>
                <a:gdLst>
                  <a:gd name="T0" fmla="*/ 192 w 223"/>
                  <a:gd name="T1" fmla="*/ 384 h 389"/>
                  <a:gd name="T2" fmla="*/ 189 w 223"/>
                  <a:gd name="T3" fmla="*/ 318 h 389"/>
                  <a:gd name="T4" fmla="*/ 170 w 223"/>
                  <a:gd name="T5" fmla="*/ 234 h 389"/>
                  <a:gd name="T6" fmla="*/ 147 w 223"/>
                  <a:gd name="T7" fmla="*/ 163 h 389"/>
                  <a:gd name="T8" fmla="*/ 101 w 223"/>
                  <a:gd name="T9" fmla="*/ 92 h 389"/>
                  <a:gd name="T10" fmla="*/ 0 w 223"/>
                  <a:gd name="T11" fmla="*/ 0 h 389"/>
                  <a:gd name="T12" fmla="*/ 0 60000 65536"/>
                  <a:gd name="T13" fmla="*/ 0 60000 65536"/>
                  <a:gd name="T14" fmla="*/ 0 60000 65536"/>
                  <a:gd name="T15" fmla="*/ 0 60000 65536"/>
                  <a:gd name="T16" fmla="*/ 0 60000 65536"/>
                  <a:gd name="T17" fmla="*/ 0 60000 65536"/>
                  <a:gd name="T18" fmla="*/ 0 w 223"/>
                  <a:gd name="T19" fmla="*/ 0 h 389"/>
                  <a:gd name="T20" fmla="*/ 223 w 223"/>
                  <a:gd name="T21" fmla="*/ 389 h 389"/>
                </a:gdLst>
                <a:ahLst/>
                <a:cxnLst>
                  <a:cxn ang="T12">
                    <a:pos x="T0" y="T1"/>
                  </a:cxn>
                  <a:cxn ang="T13">
                    <a:pos x="T2" y="T3"/>
                  </a:cxn>
                  <a:cxn ang="T14">
                    <a:pos x="T4" y="T5"/>
                  </a:cxn>
                  <a:cxn ang="T15">
                    <a:pos x="T6" y="T7"/>
                  </a:cxn>
                  <a:cxn ang="T16">
                    <a:pos x="T8" y="T9"/>
                  </a:cxn>
                  <a:cxn ang="T17">
                    <a:pos x="T10" y="T11"/>
                  </a:cxn>
                </a:cxnLst>
                <a:rect l="T18" t="T19" r="T20" b="T21"/>
                <a:pathLst>
                  <a:path w="223" h="389">
                    <a:moveTo>
                      <a:pt x="223" y="389"/>
                    </a:moveTo>
                    <a:cubicBezTo>
                      <a:pt x="223" y="378"/>
                      <a:pt x="223" y="347"/>
                      <a:pt x="219" y="322"/>
                    </a:cubicBezTo>
                    <a:cubicBezTo>
                      <a:pt x="215" y="297"/>
                      <a:pt x="205" y="263"/>
                      <a:pt x="197" y="237"/>
                    </a:cubicBezTo>
                    <a:cubicBezTo>
                      <a:pt x="189" y="211"/>
                      <a:pt x="184" y="189"/>
                      <a:pt x="171" y="165"/>
                    </a:cubicBezTo>
                    <a:cubicBezTo>
                      <a:pt x="158" y="141"/>
                      <a:pt x="145" y="120"/>
                      <a:pt x="117" y="93"/>
                    </a:cubicBezTo>
                    <a:cubicBezTo>
                      <a:pt x="89" y="65"/>
                      <a:pt x="24" y="19"/>
                      <a:pt x="0" y="0"/>
                    </a:cubicBezTo>
                  </a:path>
                </a:pathLst>
              </a:custGeom>
              <a:solidFill>
                <a:schemeClr val="bg1"/>
              </a:solidFill>
              <a:ln w="22225" cap="flat" cmpd="sng">
                <a:solidFill>
                  <a:schemeClr val="tx1"/>
                </a:solidFill>
                <a:prstDash val="solid"/>
                <a:round/>
                <a:headEnd type="none" w="med" len="med"/>
                <a:tailEnd type="stealth" w="lg" len="lg"/>
              </a:ln>
            </p:spPr>
            <p:txBody>
              <a:bodyPr lIns="0" rIns="0" anchorCtr="1">
                <a:spAutoFit/>
              </a:bodyPr>
              <a:lstStyle/>
              <a:p>
                <a:endParaRPr lang="en-US"/>
              </a:p>
            </p:txBody>
          </p:sp>
          <p:sp>
            <p:nvSpPr>
              <p:cNvPr id="6157" name="Freeform 1036"/>
              <p:cNvSpPr>
                <a:spLocks/>
              </p:cNvSpPr>
              <p:nvPr/>
            </p:nvSpPr>
            <p:spPr bwMode="auto">
              <a:xfrm rot="753288" flipV="1">
                <a:off x="3984" y="1488"/>
                <a:ext cx="192" cy="384"/>
              </a:xfrm>
              <a:custGeom>
                <a:avLst/>
                <a:gdLst>
                  <a:gd name="T0" fmla="*/ 192 w 223"/>
                  <a:gd name="T1" fmla="*/ 384 h 389"/>
                  <a:gd name="T2" fmla="*/ 189 w 223"/>
                  <a:gd name="T3" fmla="*/ 318 h 389"/>
                  <a:gd name="T4" fmla="*/ 170 w 223"/>
                  <a:gd name="T5" fmla="*/ 234 h 389"/>
                  <a:gd name="T6" fmla="*/ 147 w 223"/>
                  <a:gd name="T7" fmla="*/ 163 h 389"/>
                  <a:gd name="T8" fmla="*/ 101 w 223"/>
                  <a:gd name="T9" fmla="*/ 92 h 389"/>
                  <a:gd name="T10" fmla="*/ 0 w 223"/>
                  <a:gd name="T11" fmla="*/ 0 h 389"/>
                  <a:gd name="T12" fmla="*/ 0 60000 65536"/>
                  <a:gd name="T13" fmla="*/ 0 60000 65536"/>
                  <a:gd name="T14" fmla="*/ 0 60000 65536"/>
                  <a:gd name="T15" fmla="*/ 0 60000 65536"/>
                  <a:gd name="T16" fmla="*/ 0 60000 65536"/>
                  <a:gd name="T17" fmla="*/ 0 60000 65536"/>
                  <a:gd name="T18" fmla="*/ 0 w 223"/>
                  <a:gd name="T19" fmla="*/ 0 h 389"/>
                  <a:gd name="T20" fmla="*/ 223 w 223"/>
                  <a:gd name="T21" fmla="*/ 389 h 389"/>
                </a:gdLst>
                <a:ahLst/>
                <a:cxnLst>
                  <a:cxn ang="T12">
                    <a:pos x="T0" y="T1"/>
                  </a:cxn>
                  <a:cxn ang="T13">
                    <a:pos x="T2" y="T3"/>
                  </a:cxn>
                  <a:cxn ang="T14">
                    <a:pos x="T4" y="T5"/>
                  </a:cxn>
                  <a:cxn ang="T15">
                    <a:pos x="T6" y="T7"/>
                  </a:cxn>
                  <a:cxn ang="T16">
                    <a:pos x="T8" y="T9"/>
                  </a:cxn>
                  <a:cxn ang="T17">
                    <a:pos x="T10" y="T11"/>
                  </a:cxn>
                </a:cxnLst>
                <a:rect l="T18" t="T19" r="T20" b="T21"/>
                <a:pathLst>
                  <a:path w="223" h="389">
                    <a:moveTo>
                      <a:pt x="223" y="389"/>
                    </a:moveTo>
                    <a:cubicBezTo>
                      <a:pt x="223" y="378"/>
                      <a:pt x="223" y="347"/>
                      <a:pt x="219" y="322"/>
                    </a:cubicBezTo>
                    <a:cubicBezTo>
                      <a:pt x="215" y="297"/>
                      <a:pt x="205" y="263"/>
                      <a:pt x="197" y="237"/>
                    </a:cubicBezTo>
                    <a:cubicBezTo>
                      <a:pt x="189" y="211"/>
                      <a:pt x="184" y="189"/>
                      <a:pt x="171" y="165"/>
                    </a:cubicBezTo>
                    <a:cubicBezTo>
                      <a:pt x="158" y="141"/>
                      <a:pt x="145" y="120"/>
                      <a:pt x="117" y="93"/>
                    </a:cubicBezTo>
                    <a:cubicBezTo>
                      <a:pt x="89" y="65"/>
                      <a:pt x="24" y="19"/>
                      <a:pt x="0" y="0"/>
                    </a:cubicBezTo>
                  </a:path>
                </a:pathLst>
              </a:custGeom>
              <a:solidFill>
                <a:schemeClr val="bg1"/>
              </a:solidFill>
              <a:ln w="22225" cap="flat" cmpd="sng">
                <a:solidFill>
                  <a:schemeClr val="tx1"/>
                </a:solidFill>
                <a:prstDash val="solid"/>
                <a:round/>
                <a:headEnd type="none" w="med" len="med"/>
                <a:tailEnd type="stealth" w="lg" len="lg"/>
              </a:ln>
            </p:spPr>
            <p:txBody>
              <a:bodyPr lIns="0" rIns="0" anchorCtr="1">
                <a:spAutoFit/>
              </a:bodyPr>
              <a:lstStyle/>
              <a:p>
                <a:endParaRPr lang="en-US"/>
              </a:p>
            </p:txBody>
          </p:sp>
          <p:sp>
            <p:nvSpPr>
              <p:cNvPr id="6158" name="Text Box 1037"/>
              <p:cNvSpPr txBox="1">
                <a:spLocks noChangeArrowheads="1"/>
              </p:cNvSpPr>
              <p:nvPr/>
            </p:nvSpPr>
            <p:spPr bwMode="auto">
              <a:xfrm>
                <a:off x="4183" y="1320"/>
                <a:ext cx="83" cy="221"/>
              </a:xfrm>
              <a:prstGeom prst="rect">
                <a:avLst/>
              </a:prstGeom>
              <a:solidFill>
                <a:schemeClr val="bg1"/>
              </a:solidFill>
              <a:ln w="15875">
                <a:noFill/>
                <a:miter lim="800000"/>
                <a:headEnd/>
                <a:tailEnd type="none" w="lg" len="lg"/>
              </a:ln>
            </p:spPr>
            <p:txBody>
              <a:bodyPr wrap="none" lIns="0" rIns="0" anchorCtr="1">
                <a:spAutoFit/>
              </a:bodyPr>
              <a:lstStyle/>
              <a:p>
                <a:r>
                  <a:rPr lang="en-US" sz="1700"/>
                  <a:t>T</a:t>
                </a:r>
              </a:p>
            </p:txBody>
          </p:sp>
        </p:grpSp>
        <p:graphicFrame>
          <p:nvGraphicFramePr>
            <p:cNvPr id="6146" name="Object 1047"/>
            <p:cNvGraphicFramePr>
              <a:graphicFrameLocks noChangeAspect="1"/>
            </p:cNvGraphicFramePr>
            <p:nvPr/>
          </p:nvGraphicFramePr>
          <p:xfrm>
            <a:off x="2160" y="3120"/>
            <a:ext cx="1488" cy="200"/>
          </p:xfrm>
          <a:graphic>
            <a:graphicData uri="http://schemas.openxmlformats.org/presentationml/2006/ole">
              <p:oleObj spid="_x0000_s6146" name="Equation" r:id="rId5" imgW="1511280" imgH="203040" progId="Equation.3">
                <p:embed/>
              </p:oleObj>
            </a:graphicData>
          </a:graphic>
        </p:graphicFrame>
        <p:graphicFrame>
          <p:nvGraphicFramePr>
            <p:cNvPr id="6147" name="Object 1049"/>
            <p:cNvGraphicFramePr>
              <a:graphicFrameLocks noChangeAspect="1"/>
            </p:cNvGraphicFramePr>
            <p:nvPr/>
          </p:nvGraphicFramePr>
          <p:xfrm>
            <a:off x="1824" y="1288"/>
            <a:ext cx="576" cy="256"/>
          </p:xfrm>
          <a:graphic>
            <a:graphicData uri="http://schemas.openxmlformats.org/presentationml/2006/ole">
              <p:oleObj spid="_x0000_s6147" name="Equation" r:id="rId6" imgW="457200" imgH="203040" progId="Equation.3">
                <p:embed/>
              </p:oleObj>
            </a:graphicData>
          </a:graphic>
        </p:graphicFrame>
      </p:grpSp>
    </p:spTree>
    <p:custDataLst>
      <p:tags r:id="rId2"/>
    </p:custData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a:xfrm>
            <a:off x="1981200" y="152400"/>
            <a:ext cx="5181600" cy="382588"/>
          </a:xfrm>
          <a:ln cap="flat" algn="ctr"/>
        </p:spPr>
        <p:txBody>
          <a:bodyPr/>
          <a:lstStyle/>
          <a:p>
            <a:pPr eaLnBrk="1" hangingPunct="1"/>
            <a:r>
              <a:rPr lang="en-US" smtClean="0"/>
              <a:t>Law of Laplace and tension in blood vessel walls</a:t>
            </a:r>
          </a:p>
        </p:txBody>
      </p:sp>
      <p:graphicFrame>
        <p:nvGraphicFramePr>
          <p:cNvPr id="7170" name="Object 131"/>
          <p:cNvGraphicFramePr>
            <a:graphicFrameLocks noChangeAspect="1"/>
          </p:cNvGraphicFramePr>
          <p:nvPr/>
        </p:nvGraphicFramePr>
        <p:xfrm>
          <a:off x="155575" y="682625"/>
          <a:ext cx="8880475" cy="5035550"/>
        </p:xfrm>
        <a:graphic>
          <a:graphicData uri="http://schemas.openxmlformats.org/presentationml/2006/ole">
            <p:oleObj spid="_x0000_s7170" name="Worksheet" r:id="rId5" imgW="8277149" imgH="4676851" progId="Excel.Sheet.8">
              <p:embed/>
            </p:oleObj>
          </a:graphicData>
        </a:graphic>
      </p:graphicFrame>
      <p:sp>
        <p:nvSpPr>
          <p:cNvPr id="7172" name="Text Box 132"/>
          <p:cNvSpPr txBox="1">
            <a:spLocks noChangeArrowheads="1"/>
          </p:cNvSpPr>
          <p:nvPr/>
        </p:nvSpPr>
        <p:spPr bwMode="auto">
          <a:xfrm>
            <a:off x="1249363" y="4049713"/>
            <a:ext cx="92075" cy="396875"/>
          </a:xfrm>
          <a:prstGeom prst="rect">
            <a:avLst/>
          </a:prstGeom>
          <a:noFill/>
          <a:ln w="15875">
            <a:noFill/>
            <a:miter lim="800000"/>
            <a:headEnd/>
            <a:tailEnd type="none" w="lg" len="lg"/>
          </a:ln>
        </p:spPr>
        <p:txBody>
          <a:bodyPr wrap="none" lIns="45720" rIns="45720" anchorCtr="1">
            <a:spAutoFit/>
          </a:bodyPr>
          <a:lstStyle/>
          <a:p>
            <a:endParaRPr lang="en-US"/>
          </a:p>
        </p:txBody>
      </p:sp>
      <p:sp>
        <p:nvSpPr>
          <p:cNvPr id="7173" name="Text Box 133"/>
          <p:cNvSpPr txBox="1">
            <a:spLocks noChangeArrowheads="1"/>
          </p:cNvSpPr>
          <p:nvPr/>
        </p:nvSpPr>
        <p:spPr bwMode="auto">
          <a:xfrm>
            <a:off x="119063" y="3573463"/>
            <a:ext cx="9024937" cy="2206625"/>
          </a:xfrm>
          <a:prstGeom prst="rect">
            <a:avLst/>
          </a:prstGeom>
          <a:solidFill>
            <a:schemeClr val="bg1"/>
          </a:solidFill>
          <a:ln w="15875" algn="ctr">
            <a:solidFill>
              <a:srgbClr val="000000"/>
            </a:solidFill>
            <a:miter lim="800000"/>
            <a:headEnd/>
            <a:tailEnd type="none" w="lg" len="lg"/>
          </a:ln>
        </p:spPr>
        <p:txBody>
          <a:bodyPr>
            <a:spAutoFit/>
          </a:bodyPr>
          <a:lstStyle/>
          <a:p>
            <a:pPr algn="ctr">
              <a:lnSpc>
                <a:spcPct val="120000"/>
              </a:lnSpc>
              <a:spcAft>
                <a:spcPct val="25000"/>
              </a:spcAft>
            </a:pPr>
            <a:r>
              <a:rPr lang="en-US" sz="1700" b="1"/>
              <a:t>T = Pr</a:t>
            </a:r>
          </a:p>
          <a:p>
            <a:pPr>
              <a:lnSpc>
                <a:spcPct val="120000"/>
              </a:lnSpc>
            </a:pPr>
            <a:r>
              <a:rPr lang="en-US" sz="1700" b="1" i="1"/>
              <a:t>The amount of elastic tissue in the vessel wall correlates with the wall tension.</a:t>
            </a:r>
          </a:p>
          <a:p>
            <a:pPr>
              <a:lnSpc>
                <a:spcPct val="120000"/>
              </a:lnSpc>
              <a:spcAft>
                <a:spcPct val="25000"/>
              </a:spcAft>
            </a:pPr>
            <a:r>
              <a:rPr lang="en-US" sz="1700" b="1" i="1"/>
              <a:t>Elastic tissue maintains wall integrity against the outward force of the pressure.</a:t>
            </a:r>
          </a:p>
          <a:p>
            <a:r>
              <a:rPr lang="en-US" sz="1700"/>
              <a:t>The table shows that a very small tension in the wall of the capillaries suffices to withstand the intraluminal pressure. For comparison, the breaking strength of a strip of Kleenex one cm wide is about 50,000 dynes per cm, over 3000 times as great as the tension required to maintain a capillary wall. </a:t>
            </a:r>
          </a:p>
        </p:txBody>
      </p:sp>
    </p:spTree>
    <p:custDataLst>
      <p:tags r:id="rId2"/>
    </p:custData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2743200" y="104775"/>
            <a:ext cx="3581400" cy="657225"/>
          </a:xfrm>
          <a:ln cap="flat" algn="ctr"/>
        </p:spPr>
        <p:txBody>
          <a:bodyPr/>
          <a:lstStyle/>
          <a:p>
            <a:pPr eaLnBrk="1" hangingPunct="1"/>
            <a:r>
              <a:rPr lang="en-US" smtClean="0"/>
              <a:t>Compliance of the aorta as an example of an elastic artery</a:t>
            </a:r>
          </a:p>
        </p:txBody>
      </p:sp>
      <p:sp>
        <p:nvSpPr>
          <p:cNvPr id="22531" name="Text Box 24"/>
          <p:cNvSpPr txBox="1">
            <a:spLocks noChangeArrowheads="1"/>
          </p:cNvSpPr>
          <p:nvPr/>
        </p:nvSpPr>
        <p:spPr bwMode="auto">
          <a:xfrm>
            <a:off x="457200" y="5811838"/>
            <a:ext cx="8382000" cy="960437"/>
          </a:xfrm>
          <a:prstGeom prst="rect">
            <a:avLst/>
          </a:prstGeom>
          <a:solidFill>
            <a:schemeClr val="bg1"/>
          </a:solidFill>
          <a:ln w="15875">
            <a:solidFill>
              <a:srgbClr val="000000"/>
            </a:solidFill>
            <a:miter lim="800000"/>
            <a:headEnd/>
            <a:tailEnd type="none" w="lg" len="lg"/>
          </a:ln>
        </p:spPr>
        <p:txBody>
          <a:bodyPr anchor="ctr" anchorCtr="1">
            <a:spAutoFit/>
          </a:bodyPr>
          <a:lstStyle/>
          <a:p>
            <a:pPr>
              <a:lnSpc>
                <a:spcPct val="110000"/>
              </a:lnSpc>
            </a:pPr>
            <a:r>
              <a:rPr lang="en-US" sz="1700"/>
              <a:t>In this figure smooth muscle is relaxed pharmacologically so the vessel’s compliance is due primarily to the compliance of the elastic tissue. Compliance of elastic arteries is nearly constant over the physiological range of pressure.</a:t>
            </a:r>
          </a:p>
        </p:txBody>
      </p:sp>
      <p:grpSp>
        <p:nvGrpSpPr>
          <p:cNvPr id="22532" name="Group 155"/>
          <p:cNvGrpSpPr>
            <a:grpSpLocks/>
          </p:cNvGrpSpPr>
          <p:nvPr/>
        </p:nvGrpSpPr>
        <p:grpSpPr bwMode="auto">
          <a:xfrm>
            <a:off x="1676400" y="914400"/>
            <a:ext cx="7239000" cy="4748213"/>
            <a:chOff x="1056" y="576"/>
            <a:chExt cx="4560" cy="2991"/>
          </a:xfrm>
        </p:grpSpPr>
        <p:sp>
          <p:nvSpPr>
            <p:cNvPr id="22533" name="Text Box 9"/>
            <p:cNvSpPr txBox="1">
              <a:spLocks noChangeArrowheads="1"/>
            </p:cNvSpPr>
            <p:nvPr/>
          </p:nvSpPr>
          <p:spPr bwMode="auto">
            <a:xfrm rot="-5400000">
              <a:off x="507" y="1719"/>
              <a:ext cx="1330" cy="231"/>
            </a:xfrm>
            <a:prstGeom prst="rect">
              <a:avLst/>
            </a:prstGeom>
            <a:solidFill>
              <a:schemeClr val="bg1"/>
            </a:solidFill>
            <a:ln w="15875">
              <a:solidFill>
                <a:schemeClr val="tx1"/>
              </a:solidFill>
              <a:miter lim="800000"/>
              <a:headEnd/>
              <a:tailEnd type="none" w="lg" len="lg"/>
            </a:ln>
          </p:spPr>
          <p:txBody>
            <a:bodyPr wrap="none" anchorCtr="1">
              <a:spAutoFit/>
            </a:bodyPr>
            <a:lstStyle/>
            <a:p>
              <a:r>
                <a:rPr lang="en-US" sz="1700"/>
                <a:t> Relative volume, %</a:t>
              </a:r>
            </a:p>
          </p:txBody>
        </p:sp>
        <p:sp>
          <p:nvSpPr>
            <p:cNvPr id="22534" name="Rectangle 6"/>
            <p:cNvSpPr>
              <a:spLocks noChangeArrowheads="1"/>
            </p:cNvSpPr>
            <p:nvPr/>
          </p:nvSpPr>
          <p:spPr bwMode="auto">
            <a:xfrm>
              <a:off x="1968" y="960"/>
              <a:ext cx="1835" cy="1980"/>
            </a:xfrm>
            <a:prstGeom prst="rect">
              <a:avLst/>
            </a:prstGeom>
            <a:solidFill>
              <a:schemeClr val="bg1"/>
            </a:solidFill>
            <a:ln w="15875">
              <a:solidFill>
                <a:schemeClr val="tx1"/>
              </a:solidFill>
              <a:miter lim="800000"/>
              <a:headEnd/>
              <a:tailEnd type="none" w="lg" len="lg"/>
            </a:ln>
          </p:spPr>
          <p:txBody>
            <a:bodyPr anchor="ctr">
              <a:spAutoFit/>
            </a:bodyPr>
            <a:lstStyle/>
            <a:p>
              <a:endParaRPr lang="en-US"/>
            </a:p>
          </p:txBody>
        </p:sp>
        <p:sp>
          <p:nvSpPr>
            <p:cNvPr id="22535" name="Text Box 21"/>
            <p:cNvSpPr txBox="1">
              <a:spLocks noChangeArrowheads="1"/>
            </p:cNvSpPr>
            <p:nvPr/>
          </p:nvSpPr>
          <p:spPr bwMode="auto">
            <a:xfrm>
              <a:off x="2320" y="3336"/>
              <a:ext cx="1185" cy="231"/>
            </a:xfrm>
            <a:prstGeom prst="rect">
              <a:avLst/>
            </a:prstGeom>
            <a:solidFill>
              <a:schemeClr val="bg1"/>
            </a:solidFill>
            <a:ln w="15875">
              <a:solidFill>
                <a:schemeClr val="tx1"/>
              </a:solidFill>
              <a:miter lim="800000"/>
              <a:headEnd/>
              <a:tailEnd type="none" w="lg" len="lg"/>
            </a:ln>
          </p:spPr>
          <p:txBody>
            <a:bodyPr wrap="none" anchorCtr="1">
              <a:spAutoFit/>
            </a:bodyPr>
            <a:lstStyle/>
            <a:p>
              <a:r>
                <a:rPr lang="en-US" sz="1700"/>
                <a:t>Pressure, mm Hg</a:t>
              </a:r>
            </a:p>
          </p:txBody>
        </p:sp>
        <p:sp>
          <p:nvSpPr>
            <p:cNvPr id="22536" name="Text Box 25"/>
            <p:cNvSpPr txBox="1">
              <a:spLocks noChangeArrowheads="1"/>
            </p:cNvSpPr>
            <p:nvPr/>
          </p:nvSpPr>
          <p:spPr bwMode="auto">
            <a:xfrm>
              <a:off x="1309" y="1994"/>
              <a:ext cx="433" cy="231"/>
            </a:xfrm>
            <a:prstGeom prst="rect">
              <a:avLst/>
            </a:prstGeom>
            <a:solidFill>
              <a:schemeClr val="bg1"/>
            </a:solidFill>
            <a:ln w="15875">
              <a:solidFill>
                <a:schemeClr val="tx1"/>
              </a:solidFill>
              <a:miter lim="800000"/>
              <a:headEnd/>
              <a:tailEnd type="none" w="lg" len="lg"/>
            </a:ln>
          </p:spPr>
          <p:txBody>
            <a:bodyPr anchor="ctr" anchorCtr="1">
              <a:spAutoFit/>
            </a:bodyPr>
            <a:lstStyle/>
            <a:p>
              <a:pPr algn="r"/>
              <a:r>
                <a:rPr lang="en-US" sz="1700"/>
                <a:t>200</a:t>
              </a:r>
            </a:p>
          </p:txBody>
        </p:sp>
        <p:sp>
          <p:nvSpPr>
            <p:cNvPr id="22537" name="Text Box 26"/>
            <p:cNvSpPr txBox="1">
              <a:spLocks noChangeArrowheads="1"/>
            </p:cNvSpPr>
            <p:nvPr/>
          </p:nvSpPr>
          <p:spPr bwMode="auto">
            <a:xfrm>
              <a:off x="1341" y="1539"/>
              <a:ext cx="401" cy="231"/>
            </a:xfrm>
            <a:prstGeom prst="rect">
              <a:avLst/>
            </a:prstGeom>
            <a:solidFill>
              <a:schemeClr val="bg1"/>
            </a:solidFill>
            <a:ln w="15875">
              <a:solidFill>
                <a:schemeClr val="tx1"/>
              </a:solidFill>
              <a:miter lim="800000"/>
              <a:headEnd/>
              <a:tailEnd type="none" w="lg" len="lg"/>
            </a:ln>
          </p:spPr>
          <p:txBody>
            <a:bodyPr anchor="ctr" anchorCtr="1">
              <a:spAutoFit/>
            </a:bodyPr>
            <a:lstStyle/>
            <a:p>
              <a:pPr algn="r"/>
              <a:r>
                <a:rPr lang="en-US" sz="1700"/>
                <a:t>300</a:t>
              </a:r>
            </a:p>
          </p:txBody>
        </p:sp>
        <p:sp>
          <p:nvSpPr>
            <p:cNvPr id="22538" name="Text Box 27"/>
            <p:cNvSpPr txBox="1">
              <a:spLocks noChangeArrowheads="1"/>
            </p:cNvSpPr>
            <p:nvPr/>
          </p:nvSpPr>
          <p:spPr bwMode="auto">
            <a:xfrm>
              <a:off x="1341" y="1084"/>
              <a:ext cx="401" cy="231"/>
            </a:xfrm>
            <a:prstGeom prst="rect">
              <a:avLst/>
            </a:prstGeom>
            <a:solidFill>
              <a:schemeClr val="bg1"/>
            </a:solidFill>
            <a:ln w="15875">
              <a:solidFill>
                <a:schemeClr val="tx1"/>
              </a:solidFill>
              <a:miter lim="800000"/>
              <a:headEnd/>
              <a:tailEnd type="none" w="lg" len="lg"/>
            </a:ln>
          </p:spPr>
          <p:txBody>
            <a:bodyPr anchor="ctr" anchorCtr="1">
              <a:spAutoFit/>
            </a:bodyPr>
            <a:lstStyle/>
            <a:p>
              <a:pPr algn="r"/>
              <a:r>
                <a:rPr lang="en-US" sz="1700"/>
                <a:t>400</a:t>
              </a:r>
            </a:p>
          </p:txBody>
        </p:sp>
        <p:sp>
          <p:nvSpPr>
            <p:cNvPr id="22539" name="Text Box 28"/>
            <p:cNvSpPr txBox="1">
              <a:spLocks noChangeArrowheads="1"/>
            </p:cNvSpPr>
            <p:nvPr/>
          </p:nvSpPr>
          <p:spPr bwMode="auto">
            <a:xfrm>
              <a:off x="1309" y="2451"/>
              <a:ext cx="433" cy="231"/>
            </a:xfrm>
            <a:prstGeom prst="rect">
              <a:avLst/>
            </a:prstGeom>
            <a:solidFill>
              <a:schemeClr val="bg1"/>
            </a:solidFill>
            <a:ln w="15875">
              <a:solidFill>
                <a:schemeClr val="tx1"/>
              </a:solidFill>
              <a:miter lim="800000"/>
              <a:headEnd/>
              <a:tailEnd type="none" w="lg" len="lg"/>
            </a:ln>
          </p:spPr>
          <p:txBody>
            <a:bodyPr anchor="ctr" anchorCtr="1">
              <a:spAutoFit/>
            </a:bodyPr>
            <a:lstStyle/>
            <a:p>
              <a:pPr algn="r"/>
              <a:r>
                <a:rPr lang="en-US" sz="1700"/>
                <a:t>100</a:t>
              </a:r>
            </a:p>
          </p:txBody>
        </p:sp>
        <p:sp>
          <p:nvSpPr>
            <p:cNvPr id="22540" name="Line 30"/>
            <p:cNvSpPr>
              <a:spLocks noChangeShapeType="1"/>
            </p:cNvSpPr>
            <p:nvPr/>
          </p:nvSpPr>
          <p:spPr bwMode="auto">
            <a:xfrm>
              <a:off x="1865" y="2579"/>
              <a:ext cx="103" cy="0"/>
            </a:xfrm>
            <a:prstGeom prst="line">
              <a:avLst/>
            </a:prstGeom>
            <a:noFill/>
            <a:ln w="25400">
              <a:solidFill>
                <a:schemeClr val="tx1"/>
              </a:solidFill>
              <a:round/>
              <a:headEnd/>
              <a:tailEnd type="none" w="lg" len="lg"/>
            </a:ln>
          </p:spPr>
          <p:txBody>
            <a:bodyPr anchor="ctr">
              <a:spAutoFit/>
            </a:bodyPr>
            <a:lstStyle/>
            <a:p>
              <a:endParaRPr lang="en-US"/>
            </a:p>
          </p:txBody>
        </p:sp>
        <p:sp>
          <p:nvSpPr>
            <p:cNvPr id="22541" name="Line 31"/>
            <p:cNvSpPr>
              <a:spLocks noChangeShapeType="1"/>
            </p:cNvSpPr>
            <p:nvPr/>
          </p:nvSpPr>
          <p:spPr bwMode="auto">
            <a:xfrm>
              <a:off x="1865" y="2113"/>
              <a:ext cx="103" cy="0"/>
            </a:xfrm>
            <a:prstGeom prst="line">
              <a:avLst/>
            </a:prstGeom>
            <a:noFill/>
            <a:ln w="25400">
              <a:solidFill>
                <a:schemeClr val="tx1"/>
              </a:solidFill>
              <a:round/>
              <a:headEnd/>
              <a:tailEnd type="none" w="lg" len="lg"/>
            </a:ln>
          </p:spPr>
          <p:txBody>
            <a:bodyPr anchor="ctr">
              <a:spAutoFit/>
            </a:bodyPr>
            <a:lstStyle/>
            <a:p>
              <a:endParaRPr lang="en-US"/>
            </a:p>
          </p:txBody>
        </p:sp>
        <p:sp>
          <p:nvSpPr>
            <p:cNvPr id="22542" name="Line 32"/>
            <p:cNvSpPr>
              <a:spLocks noChangeShapeType="1"/>
            </p:cNvSpPr>
            <p:nvPr/>
          </p:nvSpPr>
          <p:spPr bwMode="auto">
            <a:xfrm>
              <a:off x="1865" y="1649"/>
              <a:ext cx="103" cy="0"/>
            </a:xfrm>
            <a:prstGeom prst="line">
              <a:avLst/>
            </a:prstGeom>
            <a:noFill/>
            <a:ln w="25400">
              <a:solidFill>
                <a:schemeClr val="tx1"/>
              </a:solidFill>
              <a:round/>
              <a:headEnd/>
              <a:tailEnd type="none" w="lg" len="lg"/>
            </a:ln>
          </p:spPr>
          <p:txBody>
            <a:bodyPr anchor="ctr">
              <a:spAutoFit/>
            </a:bodyPr>
            <a:lstStyle/>
            <a:p>
              <a:endParaRPr lang="en-US"/>
            </a:p>
          </p:txBody>
        </p:sp>
        <p:sp>
          <p:nvSpPr>
            <p:cNvPr id="22543" name="Line 33"/>
            <p:cNvSpPr>
              <a:spLocks noChangeShapeType="1"/>
            </p:cNvSpPr>
            <p:nvPr/>
          </p:nvSpPr>
          <p:spPr bwMode="auto">
            <a:xfrm>
              <a:off x="1865" y="1186"/>
              <a:ext cx="103" cy="0"/>
            </a:xfrm>
            <a:prstGeom prst="line">
              <a:avLst/>
            </a:prstGeom>
            <a:noFill/>
            <a:ln w="25400">
              <a:solidFill>
                <a:schemeClr val="tx1"/>
              </a:solidFill>
              <a:round/>
              <a:headEnd/>
              <a:tailEnd type="none" w="lg" len="lg"/>
            </a:ln>
          </p:spPr>
          <p:txBody>
            <a:bodyPr anchor="ctr">
              <a:spAutoFit/>
            </a:bodyPr>
            <a:lstStyle/>
            <a:p>
              <a:endParaRPr lang="en-US"/>
            </a:p>
          </p:txBody>
        </p:sp>
        <p:grpSp>
          <p:nvGrpSpPr>
            <p:cNvPr id="22544" name="Group 154"/>
            <p:cNvGrpSpPr>
              <a:grpSpLocks/>
            </p:cNvGrpSpPr>
            <p:nvPr/>
          </p:nvGrpSpPr>
          <p:grpSpPr bwMode="auto">
            <a:xfrm>
              <a:off x="1978" y="2959"/>
              <a:ext cx="1931" cy="352"/>
              <a:chOff x="757" y="2880"/>
              <a:chExt cx="1931" cy="352"/>
            </a:xfrm>
          </p:grpSpPr>
          <p:sp>
            <p:nvSpPr>
              <p:cNvPr id="22552" name="Line 13"/>
              <p:cNvSpPr>
                <a:spLocks noChangeShapeType="1"/>
              </p:cNvSpPr>
              <p:nvPr/>
            </p:nvSpPr>
            <p:spPr bwMode="auto">
              <a:xfrm rot="5400000" flipH="1">
                <a:off x="712" y="2925"/>
                <a:ext cx="90" cy="0"/>
              </a:xfrm>
              <a:prstGeom prst="line">
                <a:avLst/>
              </a:prstGeom>
              <a:noFill/>
              <a:ln w="25400">
                <a:solidFill>
                  <a:srgbClr val="000000"/>
                </a:solidFill>
                <a:round/>
                <a:headEnd/>
                <a:tailEnd type="none" w="lg" len="lg"/>
              </a:ln>
            </p:spPr>
            <p:txBody>
              <a:bodyPr anchor="ctr">
                <a:spAutoFit/>
              </a:bodyPr>
              <a:lstStyle/>
              <a:p>
                <a:endParaRPr lang="en-US"/>
              </a:p>
            </p:txBody>
          </p:sp>
          <p:sp>
            <p:nvSpPr>
              <p:cNvPr id="22553" name="Line 14"/>
              <p:cNvSpPr>
                <a:spLocks noChangeShapeType="1"/>
              </p:cNvSpPr>
              <p:nvPr/>
            </p:nvSpPr>
            <p:spPr bwMode="auto">
              <a:xfrm rot="5400000" flipH="1">
                <a:off x="1145" y="2925"/>
                <a:ext cx="90" cy="0"/>
              </a:xfrm>
              <a:prstGeom prst="line">
                <a:avLst/>
              </a:prstGeom>
              <a:noFill/>
              <a:ln w="25400">
                <a:solidFill>
                  <a:srgbClr val="000000"/>
                </a:solidFill>
                <a:round/>
                <a:headEnd/>
                <a:tailEnd type="none" w="lg" len="lg"/>
              </a:ln>
            </p:spPr>
            <p:txBody>
              <a:bodyPr anchor="ctr">
                <a:spAutoFit/>
              </a:bodyPr>
              <a:lstStyle/>
              <a:p>
                <a:endParaRPr lang="en-US"/>
              </a:p>
            </p:txBody>
          </p:sp>
          <p:sp>
            <p:nvSpPr>
              <p:cNvPr id="22554" name="Line 15"/>
              <p:cNvSpPr>
                <a:spLocks noChangeShapeType="1"/>
              </p:cNvSpPr>
              <p:nvPr/>
            </p:nvSpPr>
            <p:spPr bwMode="auto">
              <a:xfrm rot="5400000" flipH="1">
                <a:off x="1578" y="2925"/>
                <a:ext cx="90" cy="0"/>
              </a:xfrm>
              <a:prstGeom prst="line">
                <a:avLst/>
              </a:prstGeom>
              <a:noFill/>
              <a:ln w="25400">
                <a:solidFill>
                  <a:srgbClr val="000000"/>
                </a:solidFill>
                <a:round/>
                <a:headEnd/>
                <a:tailEnd type="none" w="lg" len="lg"/>
              </a:ln>
            </p:spPr>
            <p:txBody>
              <a:bodyPr anchor="ctr">
                <a:spAutoFit/>
              </a:bodyPr>
              <a:lstStyle/>
              <a:p>
                <a:endParaRPr lang="en-US"/>
              </a:p>
            </p:txBody>
          </p:sp>
          <p:sp>
            <p:nvSpPr>
              <p:cNvPr id="22555" name="Line 16"/>
              <p:cNvSpPr>
                <a:spLocks noChangeShapeType="1"/>
              </p:cNvSpPr>
              <p:nvPr/>
            </p:nvSpPr>
            <p:spPr bwMode="auto">
              <a:xfrm rot="5400000" flipH="1">
                <a:off x="2010" y="2925"/>
                <a:ext cx="90" cy="0"/>
              </a:xfrm>
              <a:prstGeom prst="line">
                <a:avLst/>
              </a:prstGeom>
              <a:noFill/>
              <a:ln w="25400">
                <a:solidFill>
                  <a:srgbClr val="000000"/>
                </a:solidFill>
                <a:round/>
                <a:headEnd/>
                <a:tailEnd type="none" w="lg" len="lg"/>
              </a:ln>
            </p:spPr>
            <p:txBody>
              <a:bodyPr anchor="ctr">
                <a:spAutoFit/>
              </a:bodyPr>
              <a:lstStyle/>
              <a:p>
                <a:endParaRPr lang="en-US"/>
              </a:p>
            </p:txBody>
          </p:sp>
          <p:sp>
            <p:nvSpPr>
              <p:cNvPr id="22556" name="Line 17"/>
              <p:cNvSpPr>
                <a:spLocks noChangeShapeType="1"/>
              </p:cNvSpPr>
              <p:nvPr/>
            </p:nvSpPr>
            <p:spPr bwMode="auto">
              <a:xfrm rot="5400000" flipH="1">
                <a:off x="2444" y="2925"/>
                <a:ext cx="90" cy="0"/>
              </a:xfrm>
              <a:prstGeom prst="line">
                <a:avLst/>
              </a:prstGeom>
              <a:noFill/>
              <a:ln w="25400">
                <a:solidFill>
                  <a:srgbClr val="000000"/>
                </a:solidFill>
                <a:round/>
                <a:headEnd/>
                <a:tailEnd type="none" w="lg" len="lg"/>
              </a:ln>
            </p:spPr>
            <p:txBody>
              <a:bodyPr anchor="ctr">
                <a:spAutoFit/>
              </a:bodyPr>
              <a:lstStyle/>
              <a:p>
                <a:endParaRPr lang="en-US"/>
              </a:p>
            </p:txBody>
          </p:sp>
          <p:sp>
            <p:nvSpPr>
              <p:cNvPr id="22557" name="Text Box 36"/>
              <p:cNvSpPr txBox="1">
                <a:spLocks noChangeArrowheads="1"/>
              </p:cNvSpPr>
              <p:nvPr/>
            </p:nvSpPr>
            <p:spPr bwMode="auto">
              <a:xfrm>
                <a:off x="1827" y="3001"/>
                <a:ext cx="433" cy="231"/>
              </a:xfrm>
              <a:prstGeom prst="rect">
                <a:avLst/>
              </a:prstGeom>
              <a:solidFill>
                <a:schemeClr val="bg1"/>
              </a:solidFill>
              <a:ln w="15875">
                <a:solidFill>
                  <a:schemeClr val="tx1"/>
                </a:solidFill>
                <a:miter lim="800000"/>
                <a:headEnd/>
                <a:tailEnd type="none" w="lg" len="lg"/>
              </a:ln>
            </p:spPr>
            <p:txBody>
              <a:bodyPr anchor="ctr" anchorCtr="1">
                <a:spAutoFit/>
              </a:bodyPr>
              <a:lstStyle/>
              <a:p>
                <a:pPr algn="r"/>
                <a:r>
                  <a:rPr lang="en-US" sz="1700"/>
                  <a:t>150</a:t>
                </a:r>
              </a:p>
            </p:txBody>
          </p:sp>
          <p:sp>
            <p:nvSpPr>
              <p:cNvPr id="22558" name="Text Box 37"/>
              <p:cNvSpPr txBox="1">
                <a:spLocks noChangeArrowheads="1"/>
              </p:cNvSpPr>
              <p:nvPr/>
            </p:nvSpPr>
            <p:spPr bwMode="auto">
              <a:xfrm>
                <a:off x="2287" y="3001"/>
                <a:ext cx="401" cy="231"/>
              </a:xfrm>
              <a:prstGeom prst="rect">
                <a:avLst/>
              </a:prstGeom>
              <a:solidFill>
                <a:schemeClr val="bg1"/>
              </a:solidFill>
              <a:ln w="15875">
                <a:solidFill>
                  <a:schemeClr val="tx1"/>
                </a:solidFill>
                <a:miter lim="800000"/>
                <a:headEnd/>
                <a:tailEnd type="none" w="lg" len="lg"/>
              </a:ln>
            </p:spPr>
            <p:txBody>
              <a:bodyPr anchor="ctr" anchorCtr="1">
                <a:spAutoFit/>
              </a:bodyPr>
              <a:lstStyle/>
              <a:p>
                <a:pPr algn="r"/>
                <a:r>
                  <a:rPr lang="en-US" sz="1700"/>
                  <a:t>200</a:t>
                </a:r>
              </a:p>
            </p:txBody>
          </p:sp>
          <p:sp>
            <p:nvSpPr>
              <p:cNvPr id="22559" name="Text Box 39"/>
              <p:cNvSpPr txBox="1">
                <a:spLocks noChangeArrowheads="1"/>
              </p:cNvSpPr>
              <p:nvPr/>
            </p:nvSpPr>
            <p:spPr bwMode="auto">
              <a:xfrm>
                <a:off x="1367" y="3001"/>
                <a:ext cx="433" cy="231"/>
              </a:xfrm>
              <a:prstGeom prst="rect">
                <a:avLst/>
              </a:prstGeom>
              <a:solidFill>
                <a:schemeClr val="bg1"/>
              </a:solidFill>
              <a:ln w="15875">
                <a:solidFill>
                  <a:schemeClr val="tx1"/>
                </a:solidFill>
                <a:miter lim="800000"/>
                <a:headEnd/>
                <a:tailEnd type="none" w="lg" len="lg"/>
              </a:ln>
            </p:spPr>
            <p:txBody>
              <a:bodyPr anchor="ctr" anchorCtr="1">
                <a:spAutoFit/>
              </a:bodyPr>
              <a:lstStyle/>
              <a:p>
                <a:pPr algn="r"/>
                <a:r>
                  <a:rPr lang="en-US" sz="1700"/>
                  <a:t>100</a:t>
                </a:r>
              </a:p>
            </p:txBody>
          </p:sp>
          <p:sp>
            <p:nvSpPr>
              <p:cNvPr id="22560" name="Text Box 40"/>
              <p:cNvSpPr txBox="1">
                <a:spLocks noChangeArrowheads="1"/>
              </p:cNvSpPr>
              <p:nvPr/>
            </p:nvSpPr>
            <p:spPr bwMode="auto">
              <a:xfrm>
                <a:off x="1035" y="3000"/>
                <a:ext cx="306" cy="231"/>
              </a:xfrm>
              <a:prstGeom prst="rect">
                <a:avLst/>
              </a:prstGeom>
              <a:solidFill>
                <a:schemeClr val="bg1"/>
              </a:solidFill>
              <a:ln w="15875">
                <a:solidFill>
                  <a:schemeClr val="tx1"/>
                </a:solidFill>
                <a:miter lim="800000"/>
                <a:headEnd/>
                <a:tailEnd type="none" w="lg" len="lg"/>
              </a:ln>
            </p:spPr>
            <p:txBody>
              <a:bodyPr anchor="ctr" anchorCtr="1">
                <a:spAutoFit/>
              </a:bodyPr>
              <a:lstStyle/>
              <a:p>
                <a:pPr algn="r"/>
                <a:r>
                  <a:rPr lang="en-US" sz="1700"/>
                  <a:t>50</a:t>
                </a:r>
              </a:p>
            </p:txBody>
          </p:sp>
        </p:grpSp>
        <p:sp>
          <p:nvSpPr>
            <p:cNvPr id="22545" name="Freeform 43"/>
            <p:cNvSpPr>
              <a:spLocks/>
            </p:cNvSpPr>
            <p:nvPr/>
          </p:nvSpPr>
          <p:spPr bwMode="auto">
            <a:xfrm>
              <a:off x="1978" y="1005"/>
              <a:ext cx="1670" cy="1576"/>
            </a:xfrm>
            <a:custGeom>
              <a:avLst/>
              <a:gdLst>
                <a:gd name="T0" fmla="*/ 0 w 1680"/>
                <a:gd name="T1" fmla="*/ 1576 h 1680"/>
                <a:gd name="T2" fmla="*/ 807 w 1680"/>
                <a:gd name="T3" fmla="*/ 624 h 1680"/>
                <a:gd name="T4" fmla="*/ 1670 w 1680"/>
                <a:gd name="T5" fmla="*/ 0 h 1680"/>
                <a:gd name="T6" fmla="*/ 0 60000 65536"/>
                <a:gd name="T7" fmla="*/ 0 60000 65536"/>
                <a:gd name="T8" fmla="*/ 0 60000 65536"/>
                <a:gd name="T9" fmla="*/ 0 w 1680"/>
                <a:gd name="T10" fmla="*/ 0 h 1680"/>
                <a:gd name="T11" fmla="*/ 1680 w 1680"/>
                <a:gd name="T12" fmla="*/ 1680 h 1680"/>
              </a:gdLst>
              <a:ahLst/>
              <a:cxnLst>
                <a:cxn ang="T6">
                  <a:pos x="T0" y="T1"/>
                </a:cxn>
                <a:cxn ang="T7">
                  <a:pos x="T2" y="T3"/>
                </a:cxn>
                <a:cxn ang="T8">
                  <a:pos x="T4" y="T5"/>
                </a:cxn>
              </a:cxnLst>
              <a:rect l="T9" t="T10" r="T11" b="T12"/>
              <a:pathLst>
                <a:path w="1680" h="1680">
                  <a:moveTo>
                    <a:pt x="0" y="1680"/>
                  </a:moveTo>
                  <a:cubicBezTo>
                    <a:pt x="135" y="1511"/>
                    <a:pt x="532" y="945"/>
                    <a:pt x="812" y="665"/>
                  </a:cubicBezTo>
                  <a:cubicBezTo>
                    <a:pt x="1092" y="385"/>
                    <a:pt x="1499" y="139"/>
                    <a:pt x="1680" y="0"/>
                  </a:cubicBezTo>
                </a:path>
              </a:pathLst>
            </a:custGeom>
            <a:noFill/>
            <a:ln w="19050" cap="flat" cmpd="sng">
              <a:solidFill>
                <a:schemeClr val="tx2"/>
              </a:solidFill>
              <a:prstDash val="solid"/>
              <a:round/>
              <a:headEnd type="none" w="med" len="med"/>
              <a:tailEnd type="none" w="lg" len="lg"/>
            </a:ln>
          </p:spPr>
          <p:txBody>
            <a:bodyPr lIns="45720" rIns="45720" anchorCtr="1">
              <a:spAutoFit/>
            </a:bodyPr>
            <a:lstStyle/>
            <a:p>
              <a:endParaRPr lang="en-US"/>
            </a:p>
          </p:txBody>
        </p:sp>
        <p:sp>
          <p:nvSpPr>
            <p:cNvPr id="22546" name="Oval 130"/>
            <p:cNvSpPr>
              <a:spLocks noChangeArrowheads="1"/>
            </p:cNvSpPr>
            <p:nvPr/>
          </p:nvSpPr>
          <p:spPr bwMode="auto">
            <a:xfrm>
              <a:off x="2229" y="2325"/>
              <a:ext cx="240" cy="240"/>
            </a:xfrm>
            <a:prstGeom prst="ellipse">
              <a:avLst/>
            </a:prstGeom>
            <a:solidFill>
              <a:srgbClr val="FF0000"/>
            </a:solidFill>
            <a:ln w="25400">
              <a:solidFill>
                <a:schemeClr val="tx2"/>
              </a:solidFill>
              <a:round/>
              <a:headEnd/>
              <a:tailEnd type="none" w="lg" len="lg"/>
            </a:ln>
          </p:spPr>
          <p:txBody>
            <a:bodyPr lIns="45720" rIns="45720" anchor="ctr">
              <a:spAutoFit/>
            </a:bodyPr>
            <a:lstStyle/>
            <a:p>
              <a:endParaRPr lang="en-US"/>
            </a:p>
          </p:txBody>
        </p:sp>
        <p:sp>
          <p:nvSpPr>
            <p:cNvPr id="22547" name="Oval 131"/>
            <p:cNvSpPr>
              <a:spLocks noChangeArrowheads="1"/>
            </p:cNvSpPr>
            <p:nvPr/>
          </p:nvSpPr>
          <p:spPr bwMode="auto">
            <a:xfrm>
              <a:off x="2709" y="1701"/>
              <a:ext cx="336" cy="336"/>
            </a:xfrm>
            <a:prstGeom prst="ellipse">
              <a:avLst/>
            </a:prstGeom>
            <a:solidFill>
              <a:srgbClr val="FF0000"/>
            </a:solidFill>
            <a:ln w="25400">
              <a:solidFill>
                <a:schemeClr val="tx2"/>
              </a:solidFill>
              <a:round/>
              <a:headEnd/>
              <a:tailEnd type="none" w="lg" len="lg"/>
            </a:ln>
          </p:spPr>
          <p:txBody>
            <a:bodyPr lIns="45720" rIns="45720" anchor="ctr">
              <a:spAutoFit/>
            </a:bodyPr>
            <a:lstStyle/>
            <a:p>
              <a:endParaRPr lang="en-US"/>
            </a:p>
          </p:txBody>
        </p:sp>
        <p:sp>
          <p:nvSpPr>
            <p:cNvPr id="22548" name="Oval 132"/>
            <p:cNvSpPr>
              <a:spLocks noChangeArrowheads="1"/>
            </p:cNvSpPr>
            <p:nvPr/>
          </p:nvSpPr>
          <p:spPr bwMode="auto">
            <a:xfrm>
              <a:off x="3285" y="1221"/>
              <a:ext cx="432" cy="384"/>
            </a:xfrm>
            <a:prstGeom prst="ellipse">
              <a:avLst/>
            </a:prstGeom>
            <a:solidFill>
              <a:srgbClr val="FF0000"/>
            </a:solidFill>
            <a:ln w="25400">
              <a:solidFill>
                <a:schemeClr val="tx2"/>
              </a:solidFill>
              <a:round/>
              <a:headEnd/>
              <a:tailEnd type="none" w="lg" len="lg"/>
            </a:ln>
          </p:spPr>
          <p:txBody>
            <a:bodyPr lIns="45720" rIns="45720" anchor="ctr">
              <a:spAutoFit/>
            </a:bodyPr>
            <a:lstStyle/>
            <a:p>
              <a:endParaRPr lang="en-US"/>
            </a:p>
          </p:txBody>
        </p:sp>
        <p:sp>
          <p:nvSpPr>
            <p:cNvPr id="22549" name="Text Box 144"/>
            <p:cNvSpPr txBox="1">
              <a:spLocks noChangeArrowheads="1"/>
            </p:cNvSpPr>
            <p:nvPr/>
          </p:nvSpPr>
          <p:spPr bwMode="auto">
            <a:xfrm>
              <a:off x="3984" y="2325"/>
              <a:ext cx="1632" cy="346"/>
            </a:xfrm>
            <a:prstGeom prst="rect">
              <a:avLst/>
            </a:prstGeom>
            <a:solidFill>
              <a:schemeClr val="bg1"/>
            </a:solidFill>
            <a:ln w="15875" algn="ctr">
              <a:solidFill>
                <a:srgbClr val="000000"/>
              </a:solidFill>
              <a:miter lim="800000"/>
              <a:headEnd/>
              <a:tailEnd type="none" w="lg" len="lg"/>
            </a:ln>
          </p:spPr>
          <p:txBody>
            <a:bodyPr lIns="45720" rIns="45720" anchor="ctr" anchorCtr="1">
              <a:spAutoFit/>
            </a:bodyPr>
            <a:lstStyle/>
            <a:p>
              <a:pPr>
                <a:lnSpc>
                  <a:spcPct val="90000"/>
                </a:lnSpc>
              </a:pPr>
              <a:r>
                <a:rPr lang="en-US" sz="1600"/>
                <a:t>Compliance decreases slightly at higher pressures</a:t>
              </a:r>
            </a:p>
          </p:txBody>
        </p:sp>
        <p:cxnSp>
          <p:nvCxnSpPr>
            <p:cNvPr id="22550" name="AutoShape 145"/>
            <p:cNvCxnSpPr>
              <a:cxnSpLocks noChangeShapeType="1"/>
              <a:stCxn id="22549" idx="0"/>
              <a:endCxn id="22545" idx="1"/>
            </p:cNvCxnSpPr>
            <p:nvPr/>
          </p:nvCxnSpPr>
          <p:spPr bwMode="auto">
            <a:xfrm rot="5400000" flipH="1">
              <a:off x="3444" y="964"/>
              <a:ext cx="697" cy="2015"/>
            </a:xfrm>
            <a:prstGeom prst="curvedConnector3">
              <a:avLst>
                <a:gd name="adj1" fmla="val 93111"/>
              </a:avLst>
            </a:prstGeom>
            <a:noFill/>
            <a:ln w="15875">
              <a:solidFill>
                <a:srgbClr val="000000"/>
              </a:solidFill>
              <a:round/>
              <a:headEnd/>
              <a:tailEnd type="stealth" w="lg" len="lg"/>
            </a:ln>
          </p:spPr>
        </p:cxnSp>
        <p:sp>
          <p:nvSpPr>
            <p:cNvPr id="22551" name="Text Box 146"/>
            <p:cNvSpPr txBox="1">
              <a:spLocks noChangeArrowheads="1"/>
            </p:cNvSpPr>
            <p:nvPr/>
          </p:nvSpPr>
          <p:spPr bwMode="auto">
            <a:xfrm>
              <a:off x="1920" y="576"/>
              <a:ext cx="1968" cy="231"/>
            </a:xfrm>
            <a:prstGeom prst="rect">
              <a:avLst/>
            </a:prstGeom>
            <a:solidFill>
              <a:schemeClr val="bg1"/>
            </a:solidFill>
            <a:ln w="15875" algn="ctr">
              <a:solidFill>
                <a:srgbClr val="000000"/>
              </a:solidFill>
              <a:miter lim="800000"/>
              <a:headEnd/>
              <a:tailEnd type="none" w="lg" len="lg"/>
            </a:ln>
          </p:spPr>
          <p:txBody>
            <a:bodyPr anchor="ctr" anchorCtr="1">
              <a:spAutoFit/>
            </a:bodyPr>
            <a:lstStyle/>
            <a:p>
              <a:r>
                <a:rPr lang="en-US" sz="1700"/>
                <a:t>Slope = Compliance = </a:t>
              </a:r>
              <a:r>
                <a:rPr lang="en-US" sz="1700">
                  <a:latin typeface="Symbol" pitchFamily="18" charset="2"/>
                </a:rPr>
                <a:t>D</a:t>
              </a:r>
              <a:r>
                <a:rPr lang="en-US" sz="1700"/>
                <a:t>V/</a:t>
              </a:r>
              <a:r>
                <a:rPr lang="en-US" sz="1700">
                  <a:latin typeface="Symbol" pitchFamily="18" charset="2"/>
                </a:rPr>
                <a:t>D</a:t>
              </a:r>
              <a:r>
                <a:rPr lang="en-US" sz="1700"/>
                <a:t>P</a:t>
              </a:r>
            </a:p>
          </p:txBody>
        </p:sp>
      </p:grpSp>
    </p:spTree>
    <p:custDataLst>
      <p:tags r:id="rId1"/>
    </p:custData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3663950" y="319088"/>
            <a:ext cx="1746250" cy="382587"/>
          </a:xfrm>
        </p:spPr>
        <p:txBody>
          <a:bodyPr/>
          <a:lstStyle/>
          <a:p>
            <a:pPr eaLnBrk="1" hangingPunct="1"/>
            <a:r>
              <a:rPr lang="en-US" smtClean="0"/>
              <a:t>Arterial system</a:t>
            </a:r>
          </a:p>
        </p:txBody>
      </p:sp>
      <p:sp>
        <p:nvSpPr>
          <p:cNvPr id="10243" name="Text Box 3"/>
          <p:cNvSpPr txBox="1">
            <a:spLocks noChangeArrowheads="1"/>
          </p:cNvSpPr>
          <p:nvPr/>
        </p:nvSpPr>
        <p:spPr bwMode="auto">
          <a:xfrm>
            <a:off x="762000" y="990600"/>
            <a:ext cx="7696200" cy="2540000"/>
          </a:xfrm>
          <a:prstGeom prst="rect">
            <a:avLst/>
          </a:prstGeom>
          <a:solidFill>
            <a:schemeClr val="bg1"/>
          </a:solidFill>
          <a:ln w="15875" algn="ctr">
            <a:solidFill>
              <a:srgbClr val="000000"/>
            </a:solidFill>
            <a:miter lim="800000"/>
            <a:headEnd/>
            <a:tailEnd type="none" w="lg" len="lg"/>
          </a:ln>
        </p:spPr>
        <p:txBody>
          <a:bodyPr anchor="ctr">
            <a:spAutoFit/>
          </a:bodyPr>
          <a:lstStyle/>
          <a:p>
            <a:pPr>
              <a:lnSpc>
                <a:spcPct val="130000"/>
              </a:lnSpc>
              <a:spcAft>
                <a:spcPct val="10000"/>
              </a:spcAft>
            </a:pPr>
            <a:r>
              <a:rPr lang="en-US" sz="1700">
                <a:solidFill>
                  <a:schemeClr val="tx2"/>
                </a:solidFill>
              </a:rPr>
              <a:t>The arterial system consists of:</a:t>
            </a:r>
          </a:p>
          <a:p>
            <a:pPr>
              <a:lnSpc>
                <a:spcPct val="130000"/>
              </a:lnSpc>
              <a:spcAft>
                <a:spcPct val="10000"/>
              </a:spcAft>
            </a:pPr>
            <a:r>
              <a:rPr lang="en-US" sz="1700">
                <a:solidFill>
                  <a:schemeClr val="tx2"/>
                </a:solidFill>
              </a:rPr>
              <a:t>Elastic arteries:  major distribution vessels with a large component of elastic tissue and low resistance: aorta, brachiocephalic, common carotid, subclavian and pulmonary arteries.</a:t>
            </a:r>
          </a:p>
          <a:p>
            <a:pPr>
              <a:lnSpc>
                <a:spcPct val="130000"/>
              </a:lnSpc>
              <a:spcAft>
                <a:spcPct val="10000"/>
              </a:spcAft>
            </a:pPr>
            <a:r>
              <a:rPr lang="en-US" sz="1700">
                <a:solidFill>
                  <a:schemeClr val="tx2"/>
                </a:solidFill>
              </a:rPr>
              <a:t>Muscular arteries: distributing branches with more muscular tissue and less elastic tissue: radial, femoral, coronary and cerebral arteries.</a:t>
            </a:r>
          </a:p>
          <a:p>
            <a:pPr>
              <a:lnSpc>
                <a:spcPct val="130000"/>
              </a:lnSpc>
              <a:spcAft>
                <a:spcPct val="10000"/>
              </a:spcAft>
            </a:pPr>
            <a:r>
              <a:rPr lang="en-US" sz="1700">
                <a:solidFill>
                  <a:schemeClr val="tx2"/>
                </a:solidFill>
              </a:rPr>
              <a:t>Arterioles: terminal branches that supply the capillaries.</a:t>
            </a:r>
          </a:p>
        </p:txBody>
      </p:sp>
    </p:spTree>
    <p:custDataLst>
      <p:tags r:id="rId1"/>
    </p:custData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2438400" y="152400"/>
            <a:ext cx="4191000" cy="657225"/>
          </a:xfrm>
          <a:ln cap="flat" algn="ctr"/>
        </p:spPr>
        <p:txBody>
          <a:bodyPr/>
          <a:lstStyle/>
          <a:p>
            <a:pPr eaLnBrk="1" hangingPunct="1"/>
            <a:r>
              <a:rPr lang="en-US" smtClean="0"/>
              <a:t>Compliance in the vena cava as an example of a large vein</a:t>
            </a:r>
          </a:p>
        </p:txBody>
      </p:sp>
      <p:sp>
        <p:nvSpPr>
          <p:cNvPr id="23555" name="Text Box 3"/>
          <p:cNvSpPr txBox="1">
            <a:spLocks noChangeArrowheads="1"/>
          </p:cNvSpPr>
          <p:nvPr/>
        </p:nvSpPr>
        <p:spPr bwMode="auto">
          <a:xfrm>
            <a:off x="1066800" y="5953125"/>
            <a:ext cx="7467600" cy="676275"/>
          </a:xfrm>
          <a:prstGeom prst="rect">
            <a:avLst/>
          </a:prstGeom>
          <a:solidFill>
            <a:schemeClr val="bg1"/>
          </a:solidFill>
          <a:ln w="15875">
            <a:solidFill>
              <a:srgbClr val="000000"/>
            </a:solidFill>
            <a:miter lim="800000"/>
            <a:headEnd/>
            <a:tailEnd type="none" w="lg" len="lg"/>
          </a:ln>
        </p:spPr>
        <p:txBody>
          <a:bodyPr anchor="ctr" anchorCtr="1">
            <a:spAutoFit/>
          </a:bodyPr>
          <a:lstStyle/>
          <a:p>
            <a:pPr>
              <a:lnSpc>
                <a:spcPct val="110000"/>
              </a:lnSpc>
            </a:pPr>
            <a:r>
              <a:rPr lang="en-US" sz="1700"/>
              <a:t>In this figure smooth muscle is relaxed; the compliance is due primarily to the changes vessel geometry.</a:t>
            </a:r>
          </a:p>
        </p:txBody>
      </p:sp>
      <p:grpSp>
        <p:nvGrpSpPr>
          <p:cNvPr id="23556" name="Group 63"/>
          <p:cNvGrpSpPr>
            <a:grpSpLocks/>
          </p:cNvGrpSpPr>
          <p:nvPr/>
        </p:nvGrpSpPr>
        <p:grpSpPr bwMode="auto">
          <a:xfrm>
            <a:off x="2057400" y="838200"/>
            <a:ext cx="4800600" cy="4987925"/>
            <a:chOff x="1296" y="528"/>
            <a:chExt cx="3024" cy="3142"/>
          </a:xfrm>
        </p:grpSpPr>
        <p:sp>
          <p:nvSpPr>
            <p:cNvPr id="23557" name="Text Box 32"/>
            <p:cNvSpPr txBox="1">
              <a:spLocks noChangeArrowheads="1"/>
            </p:cNvSpPr>
            <p:nvPr/>
          </p:nvSpPr>
          <p:spPr bwMode="auto">
            <a:xfrm>
              <a:off x="1968" y="528"/>
              <a:ext cx="1911" cy="231"/>
            </a:xfrm>
            <a:prstGeom prst="rect">
              <a:avLst/>
            </a:prstGeom>
            <a:solidFill>
              <a:schemeClr val="bg1"/>
            </a:solidFill>
            <a:ln w="15875" algn="ctr">
              <a:solidFill>
                <a:srgbClr val="000000"/>
              </a:solidFill>
              <a:miter lim="800000"/>
              <a:headEnd/>
              <a:tailEnd type="none" w="lg" len="lg"/>
            </a:ln>
          </p:spPr>
          <p:txBody>
            <a:bodyPr anchor="ctr" anchorCtr="1">
              <a:spAutoFit/>
            </a:bodyPr>
            <a:lstStyle/>
            <a:p>
              <a:r>
                <a:rPr lang="en-US" sz="1700"/>
                <a:t>Slope = Compliance = </a:t>
              </a:r>
              <a:r>
                <a:rPr lang="en-US" sz="1700">
                  <a:latin typeface="Symbol" pitchFamily="18" charset="2"/>
                </a:rPr>
                <a:t>D</a:t>
              </a:r>
              <a:r>
                <a:rPr lang="en-US" sz="1700"/>
                <a:t>V/</a:t>
              </a:r>
              <a:r>
                <a:rPr lang="en-US" sz="1700">
                  <a:latin typeface="Symbol" pitchFamily="18" charset="2"/>
                </a:rPr>
                <a:t>D</a:t>
              </a:r>
              <a:r>
                <a:rPr lang="en-US" sz="1700"/>
                <a:t>P</a:t>
              </a:r>
            </a:p>
          </p:txBody>
        </p:sp>
        <p:grpSp>
          <p:nvGrpSpPr>
            <p:cNvPr id="23558" name="Group 62"/>
            <p:cNvGrpSpPr>
              <a:grpSpLocks/>
            </p:cNvGrpSpPr>
            <p:nvPr/>
          </p:nvGrpSpPr>
          <p:grpSpPr bwMode="auto">
            <a:xfrm>
              <a:off x="1296" y="885"/>
              <a:ext cx="3024" cy="2785"/>
              <a:chOff x="1296" y="885"/>
              <a:chExt cx="3024" cy="2785"/>
            </a:xfrm>
          </p:grpSpPr>
          <p:sp>
            <p:nvSpPr>
              <p:cNvPr id="23559" name="Text Box 33"/>
              <p:cNvSpPr txBox="1">
                <a:spLocks noChangeArrowheads="1"/>
              </p:cNvSpPr>
              <p:nvPr/>
            </p:nvSpPr>
            <p:spPr bwMode="auto">
              <a:xfrm>
                <a:off x="1296" y="3264"/>
                <a:ext cx="1444" cy="406"/>
              </a:xfrm>
              <a:prstGeom prst="rect">
                <a:avLst/>
              </a:prstGeom>
              <a:solidFill>
                <a:schemeClr val="bg1"/>
              </a:solidFill>
              <a:ln w="15875">
                <a:solidFill>
                  <a:srgbClr val="000000"/>
                </a:solidFill>
                <a:miter lim="800000"/>
                <a:headEnd/>
                <a:tailEnd type="none" w="lg" len="lg"/>
              </a:ln>
            </p:spPr>
            <p:txBody>
              <a:bodyPr anchor="ctr" anchorCtr="1">
                <a:spAutoFit/>
              </a:bodyPr>
              <a:lstStyle/>
              <a:p>
                <a:pPr>
                  <a:lnSpc>
                    <a:spcPct val="110000"/>
                  </a:lnSpc>
                </a:pPr>
                <a:r>
                  <a:rPr lang="en-US" sz="1600"/>
                  <a:t>Maximal physiological pressure</a:t>
                </a:r>
              </a:p>
            </p:txBody>
          </p:sp>
          <p:sp>
            <p:nvSpPr>
              <p:cNvPr id="23560" name="Text Box 34"/>
              <p:cNvSpPr txBox="1">
                <a:spLocks noChangeArrowheads="1"/>
              </p:cNvSpPr>
              <p:nvPr/>
            </p:nvSpPr>
            <p:spPr bwMode="auto">
              <a:xfrm rot="-5400000">
                <a:off x="987" y="1557"/>
                <a:ext cx="1330" cy="231"/>
              </a:xfrm>
              <a:prstGeom prst="rect">
                <a:avLst/>
              </a:prstGeom>
              <a:solidFill>
                <a:schemeClr val="bg1"/>
              </a:solidFill>
              <a:ln w="15875">
                <a:solidFill>
                  <a:schemeClr val="tx1"/>
                </a:solidFill>
                <a:miter lim="800000"/>
                <a:headEnd/>
                <a:tailEnd type="none" w="lg" len="lg"/>
              </a:ln>
            </p:spPr>
            <p:txBody>
              <a:bodyPr wrap="none" anchorCtr="1">
                <a:spAutoFit/>
              </a:bodyPr>
              <a:lstStyle/>
              <a:p>
                <a:r>
                  <a:rPr lang="en-US" sz="1700"/>
                  <a:t> Relative volume, %</a:t>
                </a:r>
              </a:p>
            </p:txBody>
          </p:sp>
          <p:sp>
            <p:nvSpPr>
              <p:cNvPr id="23561" name="Rectangle 35"/>
              <p:cNvSpPr>
                <a:spLocks noChangeArrowheads="1"/>
              </p:cNvSpPr>
              <p:nvPr/>
            </p:nvSpPr>
            <p:spPr bwMode="auto">
              <a:xfrm>
                <a:off x="2353" y="892"/>
                <a:ext cx="1618" cy="2001"/>
              </a:xfrm>
              <a:prstGeom prst="rect">
                <a:avLst/>
              </a:prstGeom>
              <a:solidFill>
                <a:schemeClr val="bg1"/>
              </a:solidFill>
              <a:ln w="15875">
                <a:solidFill>
                  <a:srgbClr val="000000"/>
                </a:solidFill>
                <a:miter lim="800000"/>
                <a:headEnd/>
                <a:tailEnd type="none" w="lg" len="lg"/>
              </a:ln>
            </p:spPr>
            <p:txBody>
              <a:bodyPr anchor="ctr">
                <a:spAutoFit/>
              </a:bodyPr>
              <a:lstStyle/>
              <a:p>
                <a:endParaRPr lang="en-US"/>
              </a:p>
            </p:txBody>
          </p:sp>
          <p:sp>
            <p:nvSpPr>
              <p:cNvPr id="23562" name="Text Box 36"/>
              <p:cNvSpPr txBox="1">
                <a:spLocks noChangeArrowheads="1"/>
              </p:cNvSpPr>
              <p:nvPr/>
            </p:nvSpPr>
            <p:spPr bwMode="auto">
              <a:xfrm>
                <a:off x="2804" y="3257"/>
                <a:ext cx="1185" cy="231"/>
              </a:xfrm>
              <a:prstGeom prst="rect">
                <a:avLst/>
              </a:prstGeom>
              <a:solidFill>
                <a:schemeClr val="bg1"/>
              </a:solidFill>
              <a:ln w="15875">
                <a:solidFill>
                  <a:schemeClr val="tx1"/>
                </a:solidFill>
                <a:miter lim="800000"/>
                <a:headEnd/>
                <a:tailEnd type="none" w="lg" len="lg"/>
              </a:ln>
            </p:spPr>
            <p:txBody>
              <a:bodyPr wrap="none" anchorCtr="1">
                <a:spAutoFit/>
              </a:bodyPr>
              <a:lstStyle/>
              <a:p>
                <a:r>
                  <a:rPr lang="en-US" sz="1700"/>
                  <a:t>Pressure, mm Hg</a:t>
                </a:r>
              </a:p>
            </p:txBody>
          </p:sp>
          <p:sp>
            <p:nvSpPr>
              <p:cNvPr id="23563" name="Text Box 37"/>
              <p:cNvSpPr txBox="1">
                <a:spLocks noChangeArrowheads="1"/>
              </p:cNvSpPr>
              <p:nvPr/>
            </p:nvSpPr>
            <p:spPr bwMode="auto">
              <a:xfrm>
                <a:off x="1795" y="1939"/>
                <a:ext cx="454" cy="231"/>
              </a:xfrm>
              <a:prstGeom prst="rect">
                <a:avLst/>
              </a:prstGeom>
              <a:solidFill>
                <a:schemeClr val="bg1"/>
              </a:solidFill>
              <a:ln w="15875">
                <a:solidFill>
                  <a:schemeClr val="tx1"/>
                </a:solidFill>
                <a:miter lim="800000"/>
                <a:headEnd/>
                <a:tailEnd type="none" w="lg" len="lg"/>
              </a:ln>
            </p:spPr>
            <p:txBody>
              <a:bodyPr anchor="ctr" anchorCtr="1">
                <a:spAutoFit/>
              </a:bodyPr>
              <a:lstStyle/>
              <a:p>
                <a:pPr algn="r"/>
                <a:r>
                  <a:rPr lang="en-US" sz="1700"/>
                  <a:t>200</a:t>
                </a:r>
              </a:p>
            </p:txBody>
          </p:sp>
          <p:sp>
            <p:nvSpPr>
              <p:cNvPr id="23564" name="Text Box 38"/>
              <p:cNvSpPr txBox="1">
                <a:spLocks noChangeArrowheads="1"/>
              </p:cNvSpPr>
              <p:nvPr/>
            </p:nvSpPr>
            <p:spPr bwMode="auto">
              <a:xfrm>
                <a:off x="1828" y="1479"/>
                <a:ext cx="421" cy="231"/>
              </a:xfrm>
              <a:prstGeom prst="rect">
                <a:avLst/>
              </a:prstGeom>
              <a:solidFill>
                <a:schemeClr val="bg1"/>
              </a:solidFill>
              <a:ln w="15875">
                <a:solidFill>
                  <a:schemeClr val="tx1"/>
                </a:solidFill>
                <a:miter lim="800000"/>
                <a:headEnd/>
                <a:tailEnd type="none" w="lg" len="lg"/>
              </a:ln>
            </p:spPr>
            <p:txBody>
              <a:bodyPr anchor="ctr" anchorCtr="1">
                <a:spAutoFit/>
              </a:bodyPr>
              <a:lstStyle/>
              <a:p>
                <a:pPr algn="r"/>
                <a:r>
                  <a:rPr lang="en-US" sz="1700"/>
                  <a:t>300</a:t>
                </a:r>
              </a:p>
            </p:txBody>
          </p:sp>
          <p:sp>
            <p:nvSpPr>
              <p:cNvPr id="23565" name="Text Box 39"/>
              <p:cNvSpPr txBox="1">
                <a:spLocks noChangeArrowheads="1"/>
              </p:cNvSpPr>
              <p:nvPr/>
            </p:nvSpPr>
            <p:spPr bwMode="auto">
              <a:xfrm>
                <a:off x="1828" y="1018"/>
                <a:ext cx="421" cy="231"/>
              </a:xfrm>
              <a:prstGeom prst="rect">
                <a:avLst/>
              </a:prstGeom>
              <a:solidFill>
                <a:schemeClr val="bg1"/>
              </a:solidFill>
              <a:ln w="15875">
                <a:solidFill>
                  <a:schemeClr val="tx1"/>
                </a:solidFill>
                <a:miter lim="800000"/>
                <a:headEnd/>
                <a:tailEnd type="none" w="lg" len="lg"/>
              </a:ln>
            </p:spPr>
            <p:txBody>
              <a:bodyPr anchor="ctr" anchorCtr="1">
                <a:spAutoFit/>
              </a:bodyPr>
              <a:lstStyle/>
              <a:p>
                <a:pPr algn="r"/>
                <a:r>
                  <a:rPr lang="en-US" sz="1700"/>
                  <a:t>400</a:t>
                </a:r>
              </a:p>
            </p:txBody>
          </p:sp>
          <p:sp>
            <p:nvSpPr>
              <p:cNvPr id="23566" name="Text Box 40"/>
              <p:cNvSpPr txBox="1">
                <a:spLocks noChangeArrowheads="1"/>
              </p:cNvSpPr>
              <p:nvPr/>
            </p:nvSpPr>
            <p:spPr bwMode="auto">
              <a:xfrm>
                <a:off x="1795" y="2400"/>
                <a:ext cx="454" cy="231"/>
              </a:xfrm>
              <a:prstGeom prst="rect">
                <a:avLst/>
              </a:prstGeom>
              <a:solidFill>
                <a:schemeClr val="bg1"/>
              </a:solidFill>
              <a:ln w="15875">
                <a:solidFill>
                  <a:schemeClr val="tx1"/>
                </a:solidFill>
                <a:miter lim="800000"/>
                <a:headEnd/>
                <a:tailEnd type="none" w="lg" len="lg"/>
              </a:ln>
            </p:spPr>
            <p:txBody>
              <a:bodyPr anchor="ctr" anchorCtr="1">
                <a:spAutoFit/>
              </a:bodyPr>
              <a:lstStyle/>
              <a:p>
                <a:pPr algn="r"/>
                <a:r>
                  <a:rPr lang="en-US" sz="1700"/>
                  <a:t>100</a:t>
                </a:r>
              </a:p>
            </p:txBody>
          </p:sp>
          <p:sp>
            <p:nvSpPr>
              <p:cNvPr id="23567" name="Line 41"/>
              <p:cNvSpPr>
                <a:spLocks noChangeShapeType="1"/>
              </p:cNvSpPr>
              <p:nvPr/>
            </p:nvSpPr>
            <p:spPr bwMode="auto">
              <a:xfrm>
                <a:off x="2245" y="2528"/>
                <a:ext cx="108" cy="0"/>
              </a:xfrm>
              <a:prstGeom prst="line">
                <a:avLst/>
              </a:prstGeom>
              <a:noFill/>
              <a:ln w="25400">
                <a:solidFill>
                  <a:srgbClr val="000000"/>
                </a:solidFill>
                <a:round/>
                <a:headEnd/>
                <a:tailEnd type="none" w="lg" len="lg"/>
              </a:ln>
            </p:spPr>
            <p:txBody>
              <a:bodyPr anchor="ctr">
                <a:spAutoFit/>
              </a:bodyPr>
              <a:lstStyle/>
              <a:p>
                <a:endParaRPr lang="en-US"/>
              </a:p>
            </p:txBody>
          </p:sp>
          <p:sp>
            <p:nvSpPr>
              <p:cNvPr id="23568" name="Line 42"/>
              <p:cNvSpPr>
                <a:spLocks noChangeShapeType="1"/>
              </p:cNvSpPr>
              <p:nvPr/>
            </p:nvSpPr>
            <p:spPr bwMode="auto">
              <a:xfrm>
                <a:off x="2245" y="2058"/>
                <a:ext cx="108" cy="0"/>
              </a:xfrm>
              <a:prstGeom prst="line">
                <a:avLst/>
              </a:prstGeom>
              <a:noFill/>
              <a:ln w="25400">
                <a:solidFill>
                  <a:srgbClr val="000000"/>
                </a:solidFill>
                <a:round/>
                <a:headEnd/>
                <a:tailEnd type="none" w="lg" len="lg"/>
              </a:ln>
            </p:spPr>
            <p:txBody>
              <a:bodyPr anchor="ctr">
                <a:spAutoFit/>
              </a:bodyPr>
              <a:lstStyle/>
              <a:p>
                <a:endParaRPr lang="en-US"/>
              </a:p>
            </p:txBody>
          </p:sp>
          <p:sp>
            <p:nvSpPr>
              <p:cNvPr id="23569" name="Line 43"/>
              <p:cNvSpPr>
                <a:spLocks noChangeShapeType="1"/>
              </p:cNvSpPr>
              <p:nvPr/>
            </p:nvSpPr>
            <p:spPr bwMode="auto">
              <a:xfrm>
                <a:off x="2245" y="1588"/>
                <a:ext cx="108" cy="0"/>
              </a:xfrm>
              <a:prstGeom prst="line">
                <a:avLst/>
              </a:prstGeom>
              <a:noFill/>
              <a:ln w="25400">
                <a:solidFill>
                  <a:srgbClr val="000000"/>
                </a:solidFill>
                <a:round/>
                <a:headEnd/>
                <a:tailEnd type="none" w="lg" len="lg"/>
              </a:ln>
            </p:spPr>
            <p:txBody>
              <a:bodyPr anchor="ctr">
                <a:spAutoFit/>
              </a:bodyPr>
              <a:lstStyle/>
              <a:p>
                <a:endParaRPr lang="en-US"/>
              </a:p>
            </p:txBody>
          </p:sp>
          <p:sp>
            <p:nvSpPr>
              <p:cNvPr id="23570" name="Line 44"/>
              <p:cNvSpPr>
                <a:spLocks noChangeShapeType="1"/>
              </p:cNvSpPr>
              <p:nvPr/>
            </p:nvSpPr>
            <p:spPr bwMode="auto">
              <a:xfrm>
                <a:off x="2245" y="1120"/>
                <a:ext cx="108" cy="0"/>
              </a:xfrm>
              <a:prstGeom prst="line">
                <a:avLst/>
              </a:prstGeom>
              <a:noFill/>
              <a:ln w="25400">
                <a:solidFill>
                  <a:srgbClr val="000000"/>
                </a:solidFill>
                <a:round/>
                <a:headEnd/>
                <a:tailEnd type="none" w="lg" len="lg"/>
              </a:ln>
            </p:spPr>
            <p:txBody>
              <a:bodyPr anchor="ctr">
                <a:spAutoFit/>
              </a:bodyPr>
              <a:lstStyle/>
              <a:p>
                <a:endParaRPr lang="en-US"/>
              </a:p>
            </p:txBody>
          </p:sp>
          <p:sp>
            <p:nvSpPr>
              <p:cNvPr id="23571" name="Line 45"/>
              <p:cNvSpPr>
                <a:spLocks noChangeShapeType="1"/>
              </p:cNvSpPr>
              <p:nvPr/>
            </p:nvSpPr>
            <p:spPr bwMode="auto">
              <a:xfrm rot="5400000" flipH="1">
                <a:off x="2772" y="2926"/>
                <a:ext cx="91" cy="0"/>
              </a:xfrm>
              <a:prstGeom prst="line">
                <a:avLst/>
              </a:prstGeom>
              <a:noFill/>
              <a:ln w="25400">
                <a:solidFill>
                  <a:srgbClr val="000000"/>
                </a:solidFill>
                <a:round/>
                <a:headEnd/>
                <a:tailEnd type="none" w="lg" len="lg"/>
              </a:ln>
            </p:spPr>
            <p:txBody>
              <a:bodyPr anchor="ctr">
                <a:spAutoFit/>
              </a:bodyPr>
              <a:lstStyle/>
              <a:p>
                <a:endParaRPr lang="en-US"/>
              </a:p>
            </p:txBody>
          </p:sp>
          <p:sp>
            <p:nvSpPr>
              <p:cNvPr id="23572" name="Line 46"/>
              <p:cNvSpPr>
                <a:spLocks noChangeShapeType="1"/>
              </p:cNvSpPr>
              <p:nvPr/>
            </p:nvSpPr>
            <p:spPr bwMode="auto">
              <a:xfrm rot="5400000" flipH="1">
                <a:off x="3226" y="2926"/>
                <a:ext cx="91" cy="0"/>
              </a:xfrm>
              <a:prstGeom prst="line">
                <a:avLst/>
              </a:prstGeom>
              <a:noFill/>
              <a:ln w="25400">
                <a:solidFill>
                  <a:srgbClr val="000000"/>
                </a:solidFill>
                <a:round/>
                <a:headEnd/>
                <a:tailEnd type="none" w="lg" len="lg"/>
              </a:ln>
            </p:spPr>
            <p:txBody>
              <a:bodyPr anchor="ctr">
                <a:spAutoFit/>
              </a:bodyPr>
              <a:lstStyle/>
              <a:p>
                <a:endParaRPr lang="en-US"/>
              </a:p>
            </p:txBody>
          </p:sp>
          <p:sp>
            <p:nvSpPr>
              <p:cNvPr id="23573" name="Line 47"/>
              <p:cNvSpPr>
                <a:spLocks noChangeShapeType="1"/>
              </p:cNvSpPr>
              <p:nvPr/>
            </p:nvSpPr>
            <p:spPr bwMode="auto">
              <a:xfrm rot="5400000" flipH="1">
                <a:off x="3680" y="2926"/>
                <a:ext cx="91" cy="0"/>
              </a:xfrm>
              <a:prstGeom prst="line">
                <a:avLst/>
              </a:prstGeom>
              <a:noFill/>
              <a:ln w="25400">
                <a:solidFill>
                  <a:srgbClr val="000000"/>
                </a:solidFill>
                <a:round/>
                <a:headEnd/>
                <a:tailEnd type="none" w="lg" len="lg"/>
              </a:ln>
            </p:spPr>
            <p:txBody>
              <a:bodyPr anchor="ctr">
                <a:spAutoFit/>
              </a:bodyPr>
              <a:lstStyle/>
              <a:p>
                <a:endParaRPr lang="en-US"/>
              </a:p>
            </p:txBody>
          </p:sp>
          <p:sp>
            <p:nvSpPr>
              <p:cNvPr id="23574" name="Text Box 48"/>
              <p:cNvSpPr txBox="1">
                <a:spLocks noChangeArrowheads="1"/>
              </p:cNvSpPr>
              <p:nvPr/>
            </p:nvSpPr>
            <p:spPr bwMode="auto">
              <a:xfrm>
                <a:off x="3486" y="3003"/>
                <a:ext cx="454" cy="231"/>
              </a:xfrm>
              <a:prstGeom prst="rect">
                <a:avLst/>
              </a:prstGeom>
              <a:solidFill>
                <a:schemeClr val="bg1"/>
              </a:solidFill>
              <a:ln w="15875">
                <a:solidFill>
                  <a:schemeClr val="tx1"/>
                </a:solidFill>
                <a:miter lim="800000"/>
                <a:headEnd/>
                <a:tailEnd type="none" w="lg" len="lg"/>
              </a:ln>
            </p:spPr>
            <p:txBody>
              <a:bodyPr anchor="ctr" anchorCtr="1">
                <a:spAutoFit/>
              </a:bodyPr>
              <a:lstStyle/>
              <a:p>
                <a:pPr algn="r"/>
                <a:r>
                  <a:rPr lang="en-US" sz="1700"/>
                  <a:t>150</a:t>
                </a:r>
              </a:p>
            </p:txBody>
          </p:sp>
          <p:sp>
            <p:nvSpPr>
              <p:cNvPr id="23575" name="Text Box 49"/>
              <p:cNvSpPr txBox="1">
                <a:spLocks noChangeArrowheads="1"/>
              </p:cNvSpPr>
              <p:nvPr/>
            </p:nvSpPr>
            <p:spPr bwMode="auto">
              <a:xfrm>
                <a:off x="3003" y="3003"/>
                <a:ext cx="455" cy="231"/>
              </a:xfrm>
              <a:prstGeom prst="rect">
                <a:avLst/>
              </a:prstGeom>
              <a:solidFill>
                <a:schemeClr val="bg1"/>
              </a:solidFill>
              <a:ln w="15875">
                <a:solidFill>
                  <a:schemeClr val="tx1"/>
                </a:solidFill>
                <a:miter lim="800000"/>
                <a:headEnd/>
                <a:tailEnd type="none" w="lg" len="lg"/>
              </a:ln>
            </p:spPr>
            <p:txBody>
              <a:bodyPr anchor="ctr" anchorCtr="1">
                <a:spAutoFit/>
              </a:bodyPr>
              <a:lstStyle/>
              <a:p>
                <a:pPr algn="r"/>
                <a:r>
                  <a:rPr lang="en-US" sz="1700"/>
                  <a:t>100</a:t>
                </a:r>
              </a:p>
            </p:txBody>
          </p:sp>
          <p:sp>
            <p:nvSpPr>
              <p:cNvPr id="23576" name="Text Box 50"/>
              <p:cNvSpPr txBox="1">
                <a:spLocks noChangeArrowheads="1"/>
              </p:cNvSpPr>
              <p:nvPr/>
            </p:nvSpPr>
            <p:spPr bwMode="auto">
              <a:xfrm>
                <a:off x="2655" y="3003"/>
                <a:ext cx="321" cy="231"/>
              </a:xfrm>
              <a:prstGeom prst="rect">
                <a:avLst/>
              </a:prstGeom>
              <a:solidFill>
                <a:schemeClr val="bg1"/>
              </a:solidFill>
              <a:ln w="15875">
                <a:solidFill>
                  <a:schemeClr val="tx1"/>
                </a:solidFill>
                <a:miter lim="800000"/>
                <a:headEnd/>
                <a:tailEnd type="none" w="lg" len="lg"/>
              </a:ln>
            </p:spPr>
            <p:txBody>
              <a:bodyPr anchor="ctr" anchorCtr="1">
                <a:spAutoFit/>
              </a:bodyPr>
              <a:lstStyle/>
              <a:p>
                <a:pPr algn="r"/>
                <a:r>
                  <a:rPr lang="en-US" sz="1700"/>
                  <a:t>50</a:t>
                </a:r>
              </a:p>
            </p:txBody>
          </p:sp>
          <p:sp>
            <p:nvSpPr>
              <p:cNvPr id="23577" name="Freeform 52"/>
              <p:cNvSpPr>
                <a:spLocks/>
              </p:cNvSpPr>
              <p:nvPr/>
            </p:nvSpPr>
            <p:spPr bwMode="auto">
              <a:xfrm>
                <a:off x="2602" y="885"/>
                <a:ext cx="1" cy="2024"/>
              </a:xfrm>
              <a:custGeom>
                <a:avLst/>
                <a:gdLst>
                  <a:gd name="T0" fmla="*/ 0 w 1"/>
                  <a:gd name="T1" fmla="*/ 0 h 2024"/>
                  <a:gd name="T2" fmla="*/ 0 w 1"/>
                  <a:gd name="T3" fmla="*/ 1422 h 2024"/>
                  <a:gd name="T4" fmla="*/ 0 w 1"/>
                  <a:gd name="T5" fmla="*/ 2024 h 2024"/>
                  <a:gd name="T6" fmla="*/ 0 60000 65536"/>
                  <a:gd name="T7" fmla="*/ 0 60000 65536"/>
                  <a:gd name="T8" fmla="*/ 0 60000 65536"/>
                  <a:gd name="T9" fmla="*/ 0 w 1"/>
                  <a:gd name="T10" fmla="*/ 0 h 2024"/>
                  <a:gd name="T11" fmla="*/ 1 w 1"/>
                  <a:gd name="T12" fmla="*/ 2024 h 2024"/>
                </a:gdLst>
                <a:ahLst/>
                <a:cxnLst>
                  <a:cxn ang="T6">
                    <a:pos x="T0" y="T1"/>
                  </a:cxn>
                  <a:cxn ang="T7">
                    <a:pos x="T2" y="T3"/>
                  </a:cxn>
                  <a:cxn ang="T8">
                    <a:pos x="T4" y="T5"/>
                  </a:cxn>
                </a:cxnLst>
                <a:rect l="T9" t="T10" r="T11" b="T12"/>
                <a:pathLst>
                  <a:path w="1" h="2024">
                    <a:moveTo>
                      <a:pt x="0" y="0"/>
                    </a:moveTo>
                    <a:lnTo>
                      <a:pt x="0" y="1422"/>
                    </a:lnTo>
                    <a:lnTo>
                      <a:pt x="0" y="2024"/>
                    </a:lnTo>
                  </a:path>
                </a:pathLst>
              </a:custGeom>
              <a:noFill/>
              <a:ln w="15875">
                <a:solidFill>
                  <a:srgbClr val="000000"/>
                </a:solidFill>
                <a:prstDash val="dash"/>
                <a:round/>
                <a:headEnd/>
                <a:tailEnd type="none" w="lg" len="lg"/>
              </a:ln>
            </p:spPr>
            <p:txBody>
              <a:bodyPr lIns="45720" rIns="45720" anchorCtr="1">
                <a:spAutoFit/>
              </a:bodyPr>
              <a:lstStyle/>
              <a:p>
                <a:endParaRPr lang="en-US"/>
              </a:p>
            </p:txBody>
          </p:sp>
          <p:sp>
            <p:nvSpPr>
              <p:cNvPr id="23578" name="Oval 53"/>
              <p:cNvSpPr>
                <a:spLocks noChangeArrowheads="1"/>
              </p:cNvSpPr>
              <p:nvPr/>
            </p:nvSpPr>
            <p:spPr bwMode="auto">
              <a:xfrm>
                <a:off x="2444" y="2477"/>
                <a:ext cx="411" cy="45"/>
              </a:xfrm>
              <a:prstGeom prst="ellipse">
                <a:avLst/>
              </a:prstGeom>
              <a:solidFill>
                <a:srgbClr val="3366FF"/>
              </a:solidFill>
              <a:ln w="15875">
                <a:solidFill>
                  <a:srgbClr val="000000"/>
                </a:solidFill>
                <a:round/>
                <a:headEnd/>
                <a:tailEnd type="none" w="lg" len="lg"/>
              </a:ln>
            </p:spPr>
            <p:txBody>
              <a:bodyPr lIns="45720" rIns="45720" anchor="ctr">
                <a:spAutoFit/>
              </a:bodyPr>
              <a:lstStyle/>
              <a:p>
                <a:endParaRPr lang="en-US"/>
              </a:p>
            </p:txBody>
          </p:sp>
          <p:sp>
            <p:nvSpPr>
              <p:cNvPr id="23579" name="Oval 54"/>
              <p:cNvSpPr>
                <a:spLocks noChangeArrowheads="1"/>
              </p:cNvSpPr>
              <p:nvPr/>
            </p:nvSpPr>
            <p:spPr bwMode="auto">
              <a:xfrm>
                <a:off x="2684" y="1127"/>
                <a:ext cx="411" cy="349"/>
              </a:xfrm>
              <a:prstGeom prst="ellipse">
                <a:avLst/>
              </a:prstGeom>
              <a:solidFill>
                <a:srgbClr val="3366FF"/>
              </a:solidFill>
              <a:ln w="15875">
                <a:solidFill>
                  <a:srgbClr val="000000"/>
                </a:solidFill>
                <a:round/>
                <a:headEnd/>
                <a:tailEnd type="none" w="lg" len="lg"/>
              </a:ln>
            </p:spPr>
            <p:txBody>
              <a:bodyPr lIns="45720" rIns="45720" anchor="ctr">
                <a:spAutoFit/>
              </a:bodyPr>
              <a:lstStyle/>
              <a:p>
                <a:endParaRPr lang="en-US"/>
              </a:p>
            </p:txBody>
          </p:sp>
          <p:sp>
            <p:nvSpPr>
              <p:cNvPr id="23580" name="Oval 55"/>
              <p:cNvSpPr>
                <a:spLocks noChangeArrowheads="1"/>
              </p:cNvSpPr>
              <p:nvPr/>
            </p:nvSpPr>
            <p:spPr bwMode="auto">
              <a:xfrm>
                <a:off x="2492" y="1545"/>
                <a:ext cx="336" cy="279"/>
              </a:xfrm>
              <a:prstGeom prst="ellipse">
                <a:avLst/>
              </a:prstGeom>
              <a:solidFill>
                <a:srgbClr val="3366FF"/>
              </a:solidFill>
              <a:ln w="15875">
                <a:solidFill>
                  <a:srgbClr val="000000"/>
                </a:solidFill>
                <a:round/>
                <a:headEnd/>
                <a:tailEnd type="none" w="lg" len="lg"/>
              </a:ln>
            </p:spPr>
            <p:txBody>
              <a:bodyPr lIns="45720" rIns="45720" anchor="ctr">
                <a:spAutoFit/>
              </a:bodyPr>
              <a:lstStyle/>
              <a:p>
                <a:endParaRPr lang="en-US"/>
              </a:p>
            </p:txBody>
          </p:sp>
          <p:sp>
            <p:nvSpPr>
              <p:cNvPr id="23581" name="Oval 56"/>
              <p:cNvSpPr>
                <a:spLocks noChangeArrowheads="1"/>
              </p:cNvSpPr>
              <p:nvPr/>
            </p:nvSpPr>
            <p:spPr bwMode="auto">
              <a:xfrm>
                <a:off x="2444" y="2045"/>
                <a:ext cx="411" cy="105"/>
              </a:xfrm>
              <a:prstGeom prst="ellipse">
                <a:avLst/>
              </a:prstGeom>
              <a:solidFill>
                <a:srgbClr val="3366FF"/>
              </a:solidFill>
              <a:ln w="15875">
                <a:solidFill>
                  <a:srgbClr val="000000"/>
                </a:solidFill>
                <a:round/>
                <a:headEnd/>
                <a:tailEnd type="none" w="lg" len="lg"/>
              </a:ln>
            </p:spPr>
            <p:txBody>
              <a:bodyPr lIns="45720" rIns="45720" anchor="ctr">
                <a:spAutoFit/>
              </a:bodyPr>
              <a:lstStyle/>
              <a:p>
                <a:endParaRPr lang="en-US"/>
              </a:p>
            </p:txBody>
          </p:sp>
          <p:sp>
            <p:nvSpPr>
              <p:cNvPr id="23582" name="Freeform 57"/>
              <p:cNvSpPr>
                <a:spLocks/>
              </p:cNvSpPr>
              <p:nvPr/>
            </p:nvSpPr>
            <p:spPr bwMode="auto">
              <a:xfrm>
                <a:off x="2363" y="1095"/>
                <a:ext cx="229" cy="1439"/>
              </a:xfrm>
              <a:custGeom>
                <a:avLst/>
                <a:gdLst>
                  <a:gd name="T0" fmla="*/ 0 w 229"/>
                  <a:gd name="T1" fmla="*/ 1439 h 1439"/>
                  <a:gd name="T2" fmla="*/ 49 w 229"/>
                  <a:gd name="T3" fmla="*/ 399 h 1439"/>
                  <a:gd name="T4" fmla="*/ 79 w 229"/>
                  <a:gd name="T5" fmla="*/ 198 h 1439"/>
                  <a:gd name="T6" fmla="*/ 147 w 229"/>
                  <a:gd name="T7" fmla="*/ 80 h 1439"/>
                  <a:gd name="T8" fmla="*/ 229 w 229"/>
                  <a:gd name="T9" fmla="*/ 0 h 1439"/>
                  <a:gd name="T10" fmla="*/ 0 60000 65536"/>
                  <a:gd name="T11" fmla="*/ 0 60000 65536"/>
                  <a:gd name="T12" fmla="*/ 0 60000 65536"/>
                  <a:gd name="T13" fmla="*/ 0 60000 65536"/>
                  <a:gd name="T14" fmla="*/ 0 60000 65536"/>
                  <a:gd name="T15" fmla="*/ 0 w 229"/>
                  <a:gd name="T16" fmla="*/ 0 h 1439"/>
                  <a:gd name="T17" fmla="*/ 229 w 229"/>
                  <a:gd name="T18" fmla="*/ 1439 h 1439"/>
                </a:gdLst>
                <a:ahLst/>
                <a:cxnLst>
                  <a:cxn ang="T10">
                    <a:pos x="T0" y="T1"/>
                  </a:cxn>
                  <a:cxn ang="T11">
                    <a:pos x="T2" y="T3"/>
                  </a:cxn>
                  <a:cxn ang="T12">
                    <a:pos x="T4" y="T5"/>
                  </a:cxn>
                  <a:cxn ang="T13">
                    <a:pos x="T6" y="T7"/>
                  </a:cxn>
                  <a:cxn ang="T14">
                    <a:pos x="T8" y="T9"/>
                  </a:cxn>
                </a:cxnLst>
                <a:rect l="T15" t="T16" r="T17" b="T18"/>
                <a:pathLst>
                  <a:path w="229" h="1439">
                    <a:moveTo>
                      <a:pt x="0" y="1439"/>
                    </a:moveTo>
                    <a:cubicBezTo>
                      <a:pt x="8" y="1266"/>
                      <a:pt x="36" y="606"/>
                      <a:pt x="49" y="399"/>
                    </a:cubicBezTo>
                    <a:cubicBezTo>
                      <a:pt x="62" y="192"/>
                      <a:pt x="63" y="251"/>
                      <a:pt x="79" y="198"/>
                    </a:cubicBezTo>
                    <a:cubicBezTo>
                      <a:pt x="95" y="145"/>
                      <a:pt x="122" y="113"/>
                      <a:pt x="147" y="80"/>
                    </a:cubicBezTo>
                    <a:cubicBezTo>
                      <a:pt x="172" y="47"/>
                      <a:pt x="212" y="17"/>
                      <a:pt x="229" y="0"/>
                    </a:cubicBezTo>
                  </a:path>
                </a:pathLst>
              </a:custGeom>
              <a:noFill/>
              <a:ln w="19050" cap="flat" cmpd="sng">
                <a:solidFill>
                  <a:srgbClr val="0000FF"/>
                </a:solidFill>
                <a:prstDash val="solid"/>
                <a:round/>
                <a:headEnd type="none" w="med" len="med"/>
                <a:tailEnd type="none" w="lg" len="lg"/>
              </a:ln>
            </p:spPr>
            <p:txBody>
              <a:bodyPr lIns="45720" rIns="45720" anchorCtr="1">
                <a:spAutoFit/>
              </a:bodyPr>
              <a:lstStyle/>
              <a:p>
                <a:endParaRPr lang="en-US"/>
              </a:p>
            </p:txBody>
          </p:sp>
          <p:sp>
            <p:nvSpPr>
              <p:cNvPr id="23583" name="Freeform 58"/>
              <p:cNvSpPr>
                <a:spLocks/>
              </p:cNvSpPr>
              <p:nvPr/>
            </p:nvSpPr>
            <p:spPr bwMode="auto">
              <a:xfrm>
                <a:off x="2600" y="907"/>
                <a:ext cx="1236" cy="182"/>
              </a:xfrm>
              <a:custGeom>
                <a:avLst/>
                <a:gdLst>
                  <a:gd name="T0" fmla="*/ 0 w 1236"/>
                  <a:gd name="T1" fmla="*/ 182 h 182"/>
                  <a:gd name="T2" fmla="*/ 70 w 1236"/>
                  <a:gd name="T3" fmla="*/ 144 h 182"/>
                  <a:gd name="T4" fmla="*/ 228 w 1236"/>
                  <a:gd name="T5" fmla="*/ 88 h 182"/>
                  <a:gd name="T6" fmla="*/ 562 w 1236"/>
                  <a:gd name="T7" fmla="*/ 40 h 182"/>
                  <a:gd name="T8" fmla="*/ 1236 w 1236"/>
                  <a:gd name="T9" fmla="*/ 0 h 182"/>
                  <a:gd name="T10" fmla="*/ 0 60000 65536"/>
                  <a:gd name="T11" fmla="*/ 0 60000 65536"/>
                  <a:gd name="T12" fmla="*/ 0 60000 65536"/>
                  <a:gd name="T13" fmla="*/ 0 60000 65536"/>
                  <a:gd name="T14" fmla="*/ 0 60000 65536"/>
                  <a:gd name="T15" fmla="*/ 0 w 1236"/>
                  <a:gd name="T16" fmla="*/ 0 h 182"/>
                  <a:gd name="T17" fmla="*/ 1236 w 1236"/>
                  <a:gd name="T18" fmla="*/ 182 h 182"/>
                </a:gdLst>
                <a:ahLst/>
                <a:cxnLst>
                  <a:cxn ang="T10">
                    <a:pos x="T0" y="T1"/>
                  </a:cxn>
                  <a:cxn ang="T11">
                    <a:pos x="T2" y="T3"/>
                  </a:cxn>
                  <a:cxn ang="T12">
                    <a:pos x="T4" y="T5"/>
                  </a:cxn>
                  <a:cxn ang="T13">
                    <a:pos x="T6" y="T7"/>
                  </a:cxn>
                  <a:cxn ang="T14">
                    <a:pos x="T8" y="T9"/>
                  </a:cxn>
                </a:cxnLst>
                <a:rect l="T15" t="T16" r="T17" b="T18"/>
                <a:pathLst>
                  <a:path w="1236" h="182">
                    <a:moveTo>
                      <a:pt x="0" y="182"/>
                    </a:moveTo>
                    <a:cubicBezTo>
                      <a:pt x="11" y="176"/>
                      <a:pt x="32" y="160"/>
                      <a:pt x="70" y="144"/>
                    </a:cubicBezTo>
                    <a:cubicBezTo>
                      <a:pt x="108" y="128"/>
                      <a:pt x="146" y="105"/>
                      <a:pt x="228" y="88"/>
                    </a:cubicBezTo>
                    <a:cubicBezTo>
                      <a:pt x="310" y="71"/>
                      <a:pt x="394" y="55"/>
                      <a:pt x="562" y="40"/>
                    </a:cubicBezTo>
                    <a:cubicBezTo>
                      <a:pt x="730" y="25"/>
                      <a:pt x="1096" y="8"/>
                      <a:pt x="1236" y="0"/>
                    </a:cubicBezTo>
                  </a:path>
                </a:pathLst>
              </a:custGeom>
              <a:noFill/>
              <a:ln w="19050" cap="flat" cmpd="sng">
                <a:solidFill>
                  <a:srgbClr val="0000FF"/>
                </a:solidFill>
                <a:prstDash val="dash"/>
                <a:round/>
                <a:headEnd type="none" w="med" len="med"/>
                <a:tailEnd type="none" w="lg" len="lg"/>
              </a:ln>
            </p:spPr>
            <p:txBody>
              <a:bodyPr lIns="45720" rIns="45720" anchorCtr="1">
                <a:spAutoFit/>
              </a:bodyPr>
              <a:lstStyle/>
              <a:p>
                <a:endParaRPr lang="en-US"/>
              </a:p>
            </p:txBody>
          </p:sp>
          <p:cxnSp>
            <p:nvCxnSpPr>
              <p:cNvPr id="23584" name="AutoShape 59"/>
              <p:cNvCxnSpPr>
                <a:cxnSpLocks noChangeShapeType="1"/>
                <a:stCxn id="23559" idx="0"/>
                <a:endCxn id="23577" idx="2"/>
              </p:cNvCxnSpPr>
              <p:nvPr/>
            </p:nvCxnSpPr>
            <p:spPr bwMode="auto">
              <a:xfrm flipV="1">
                <a:off x="2018" y="2914"/>
                <a:ext cx="584" cy="345"/>
              </a:xfrm>
              <a:prstGeom prst="straightConnector1">
                <a:avLst/>
              </a:prstGeom>
              <a:noFill/>
              <a:ln w="31750">
                <a:solidFill>
                  <a:schemeClr val="tx1"/>
                </a:solidFill>
                <a:round/>
                <a:headEnd/>
                <a:tailEnd type="stealth" w="lg" len="lg"/>
              </a:ln>
            </p:spPr>
          </p:cxnSp>
          <p:sp>
            <p:nvSpPr>
              <p:cNvPr id="23585" name="Text Box 60"/>
              <p:cNvSpPr txBox="1">
                <a:spLocks noChangeArrowheads="1"/>
              </p:cNvSpPr>
              <p:nvPr/>
            </p:nvSpPr>
            <p:spPr bwMode="auto">
              <a:xfrm>
                <a:off x="3072" y="2176"/>
                <a:ext cx="1248" cy="624"/>
              </a:xfrm>
              <a:prstGeom prst="rect">
                <a:avLst/>
              </a:prstGeom>
              <a:solidFill>
                <a:schemeClr val="bg1"/>
              </a:solidFill>
              <a:ln w="15875" algn="ctr">
                <a:solidFill>
                  <a:srgbClr val="000000"/>
                </a:solidFill>
                <a:miter lim="800000"/>
                <a:headEnd/>
                <a:tailEnd type="none" w="lg" len="lg"/>
              </a:ln>
            </p:spPr>
            <p:txBody>
              <a:bodyPr anchor="ctr" anchorCtr="1">
                <a:spAutoFit/>
              </a:bodyPr>
              <a:lstStyle/>
              <a:p>
                <a:pPr>
                  <a:lnSpc>
                    <a:spcPct val="90000"/>
                  </a:lnSpc>
                </a:pPr>
                <a:r>
                  <a:rPr lang="en-US" sz="1600"/>
                  <a:t>Compliance decreases as cross section becomes circular</a:t>
                </a:r>
              </a:p>
            </p:txBody>
          </p:sp>
          <p:cxnSp>
            <p:nvCxnSpPr>
              <p:cNvPr id="23586" name="AutoShape 61"/>
              <p:cNvCxnSpPr>
                <a:cxnSpLocks noChangeShapeType="1"/>
                <a:stCxn id="23585" idx="0"/>
                <a:endCxn id="23582" idx="3"/>
              </p:cNvCxnSpPr>
              <p:nvPr/>
            </p:nvCxnSpPr>
            <p:spPr bwMode="auto">
              <a:xfrm rot="5400000" flipH="1">
                <a:off x="2602" y="1077"/>
                <a:ext cx="1002" cy="1186"/>
              </a:xfrm>
              <a:prstGeom prst="curvedConnector3">
                <a:avLst>
                  <a:gd name="adj1" fmla="val 110676"/>
                </a:avLst>
              </a:prstGeom>
              <a:noFill/>
              <a:ln w="15875">
                <a:solidFill>
                  <a:srgbClr val="000000"/>
                </a:solidFill>
                <a:round/>
                <a:headEnd/>
                <a:tailEnd type="stealth" w="lg" len="lg"/>
              </a:ln>
            </p:spPr>
          </p:cxnSp>
        </p:grpSp>
      </p:grpSp>
    </p:spTree>
    <p:custDataLst>
      <p:tags r:id="rId1"/>
    </p:custData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4"/>
          <p:cNvSpPr>
            <a:spLocks noGrp="1" noChangeArrowheads="1"/>
          </p:cNvSpPr>
          <p:nvPr>
            <p:ph type="title"/>
          </p:nvPr>
        </p:nvSpPr>
        <p:spPr>
          <a:xfrm>
            <a:off x="819150" y="76200"/>
            <a:ext cx="7505700" cy="382588"/>
          </a:xfrm>
        </p:spPr>
        <p:txBody>
          <a:bodyPr/>
          <a:lstStyle/>
          <a:p>
            <a:pPr eaLnBrk="1" hangingPunct="1"/>
            <a:r>
              <a:rPr lang="en-US" smtClean="0"/>
              <a:t>Contribution of collagen &amp; elastic fibers to passive tension development </a:t>
            </a:r>
          </a:p>
        </p:txBody>
      </p:sp>
      <p:sp>
        <p:nvSpPr>
          <p:cNvPr id="24579" name="Rectangle 7"/>
          <p:cNvSpPr>
            <a:spLocks noChangeArrowheads="1"/>
          </p:cNvSpPr>
          <p:nvPr/>
        </p:nvSpPr>
        <p:spPr bwMode="auto">
          <a:xfrm>
            <a:off x="1985963" y="1143000"/>
            <a:ext cx="3554412" cy="3143250"/>
          </a:xfrm>
          <a:prstGeom prst="rect">
            <a:avLst/>
          </a:prstGeom>
          <a:solidFill>
            <a:schemeClr val="bg1"/>
          </a:solidFill>
          <a:ln w="15875">
            <a:solidFill>
              <a:schemeClr val="tx1"/>
            </a:solidFill>
            <a:miter lim="800000"/>
            <a:headEnd/>
            <a:tailEnd type="none" w="lg" len="lg"/>
          </a:ln>
        </p:spPr>
        <p:txBody>
          <a:bodyPr anchor="ctr">
            <a:spAutoFit/>
          </a:bodyPr>
          <a:lstStyle/>
          <a:p>
            <a:endParaRPr lang="en-US"/>
          </a:p>
        </p:txBody>
      </p:sp>
      <p:sp>
        <p:nvSpPr>
          <p:cNvPr id="24580" name="Text Box 8"/>
          <p:cNvSpPr txBox="1">
            <a:spLocks noChangeArrowheads="1"/>
          </p:cNvSpPr>
          <p:nvPr/>
        </p:nvSpPr>
        <p:spPr bwMode="auto">
          <a:xfrm rot="-5400000">
            <a:off x="-442912" y="2441575"/>
            <a:ext cx="2624137" cy="366713"/>
          </a:xfrm>
          <a:prstGeom prst="rect">
            <a:avLst/>
          </a:prstGeom>
          <a:solidFill>
            <a:schemeClr val="bg1"/>
          </a:solidFill>
          <a:ln w="15875">
            <a:solidFill>
              <a:schemeClr val="tx1"/>
            </a:solidFill>
            <a:miter lim="800000"/>
            <a:headEnd/>
            <a:tailEnd type="none" w="lg" len="lg"/>
          </a:ln>
        </p:spPr>
        <p:txBody>
          <a:bodyPr wrap="none" anchorCtr="1">
            <a:spAutoFit/>
          </a:bodyPr>
          <a:lstStyle/>
          <a:p>
            <a:r>
              <a:rPr lang="en-US" sz="1700"/>
              <a:t> Tension, dynes/cm x 10</a:t>
            </a:r>
            <a:r>
              <a:rPr lang="en-US" sz="1700" baseline="30000"/>
              <a:t>3</a:t>
            </a:r>
          </a:p>
        </p:txBody>
      </p:sp>
      <p:sp>
        <p:nvSpPr>
          <p:cNvPr id="24581" name="Text Box 9"/>
          <p:cNvSpPr txBox="1">
            <a:spLocks noChangeArrowheads="1"/>
          </p:cNvSpPr>
          <p:nvPr/>
        </p:nvSpPr>
        <p:spPr bwMode="auto">
          <a:xfrm>
            <a:off x="2705100" y="4967288"/>
            <a:ext cx="1943100" cy="366712"/>
          </a:xfrm>
          <a:prstGeom prst="rect">
            <a:avLst/>
          </a:prstGeom>
          <a:solidFill>
            <a:schemeClr val="bg1"/>
          </a:solidFill>
          <a:ln w="15875">
            <a:solidFill>
              <a:schemeClr val="tx1"/>
            </a:solidFill>
            <a:miter lim="800000"/>
            <a:headEnd/>
            <a:tailEnd type="none" w="lg" len="lg"/>
          </a:ln>
        </p:spPr>
        <p:txBody>
          <a:bodyPr wrap="none" anchorCtr="1">
            <a:spAutoFit/>
          </a:bodyPr>
          <a:lstStyle/>
          <a:p>
            <a:r>
              <a:rPr lang="en-US" sz="1700"/>
              <a:t>Relative radius, %</a:t>
            </a:r>
          </a:p>
        </p:txBody>
      </p:sp>
      <p:sp>
        <p:nvSpPr>
          <p:cNvPr id="24582" name="Text Box 10"/>
          <p:cNvSpPr txBox="1">
            <a:spLocks noChangeArrowheads="1"/>
          </p:cNvSpPr>
          <p:nvPr/>
        </p:nvSpPr>
        <p:spPr bwMode="auto">
          <a:xfrm>
            <a:off x="1141413" y="2784475"/>
            <a:ext cx="687387" cy="366713"/>
          </a:xfrm>
          <a:prstGeom prst="rect">
            <a:avLst/>
          </a:prstGeom>
          <a:solidFill>
            <a:schemeClr val="bg1"/>
          </a:solidFill>
          <a:ln w="15875">
            <a:solidFill>
              <a:schemeClr val="tx1"/>
            </a:solidFill>
            <a:miter lim="800000"/>
            <a:headEnd/>
            <a:tailEnd type="none" w="lg" len="lg"/>
          </a:ln>
        </p:spPr>
        <p:txBody>
          <a:bodyPr anchor="ctr" anchorCtr="1">
            <a:spAutoFit/>
          </a:bodyPr>
          <a:lstStyle/>
          <a:p>
            <a:pPr algn="r"/>
            <a:r>
              <a:rPr lang="en-US" sz="1700"/>
              <a:t>80</a:t>
            </a:r>
          </a:p>
        </p:txBody>
      </p:sp>
      <p:sp>
        <p:nvSpPr>
          <p:cNvPr id="24583" name="Text Box 11"/>
          <p:cNvSpPr txBox="1">
            <a:spLocks noChangeArrowheads="1"/>
          </p:cNvSpPr>
          <p:nvPr/>
        </p:nvSpPr>
        <p:spPr bwMode="auto">
          <a:xfrm>
            <a:off x="1192213" y="2062163"/>
            <a:ext cx="636587" cy="366712"/>
          </a:xfrm>
          <a:prstGeom prst="rect">
            <a:avLst/>
          </a:prstGeom>
          <a:solidFill>
            <a:schemeClr val="bg1"/>
          </a:solidFill>
          <a:ln w="15875">
            <a:solidFill>
              <a:schemeClr val="tx1"/>
            </a:solidFill>
            <a:miter lim="800000"/>
            <a:headEnd/>
            <a:tailEnd type="none" w="lg" len="lg"/>
          </a:ln>
        </p:spPr>
        <p:txBody>
          <a:bodyPr anchor="ctr" anchorCtr="1">
            <a:spAutoFit/>
          </a:bodyPr>
          <a:lstStyle/>
          <a:p>
            <a:pPr algn="r"/>
            <a:r>
              <a:rPr lang="en-US" sz="1700"/>
              <a:t>120</a:t>
            </a:r>
          </a:p>
        </p:txBody>
      </p:sp>
      <p:sp>
        <p:nvSpPr>
          <p:cNvPr id="24584" name="Text Box 12"/>
          <p:cNvSpPr txBox="1">
            <a:spLocks noChangeArrowheads="1"/>
          </p:cNvSpPr>
          <p:nvPr/>
        </p:nvSpPr>
        <p:spPr bwMode="auto">
          <a:xfrm>
            <a:off x="1192213" y="1339850"/>
            <a:ext cx="636587" cy="366713"/>
          </a:xfrm>
          <a:prstGeom prst="rect">
            <a:avLst/>
          </a:prstGeom>
          <a:solidFill>
            <a:schemeClr val="bg1"/>
          </a:solidFill>
          <a:ln w="15875">
            <a:solidFill>
              <a:schemeClr val="tx1"/>
            </a:solidFill>
            <a:miter lim="800000"/>
            <a:headEnd/>
            <a:tailEnd type="none" w="lg" len="lg"/>
          </a:ln>
        </p:spPr>
        <p:txBody>
          <a:bodyPr anchor="ctr" anchorCtr="1">
            <a:spAutoFit/>
          </a:bodyPr>
          <a:lstStyle/>
          <a:p>
            <a:pPr algn="r"/>
            <a:r>
              <a:rPr lang="en-US" sz="1700"/>
              <a:t>160</a:t>
            </a:r>
          </a:p>
        </p:txBody>
      </p:sp>
      <p:sp>
        <p:nvSpPr>
          <p:cNvPr id="24585" name="Text Box 13"/>
          <p:cNvSpPr txBox="1">
            <a:spLocks noChangeArrowheads="1"/>
          </p:cNvSpPr>
          <p:nvPr/>
        </p:nvSpPr>
        <p:spPr bwMode="auto">
          <a:xfrm>
            <a:off x="1141413" y="3509963"/>
            <a:ext cx="687387" cy="366712"/>
          </a:xfrm>
          <a:prstGeom prst="rect">
            <a:avLst/>
          </a:prstGeom>
          <a:solidFill>
            <a:schemeClr val="bg1"/>
          </a:solidFill>
          <a:ln w="15875">
            <a:solidFill>
              <a:schemeClr val="tx1"/>
            </a:solidFill>
            <a:miter lim="800000"/>
            <a:headEnd/>
            <a:tailEnd type="none" w="lg" len="lg"/>
          </a:ln>
        </p:spPr>
        <p:txBody>
          <a:bodyPr anchor="ctr" anchorCtr="1">
            <a:spAutoFit/>
          </a:bodyPr>
          <a:lstStyle/>
          <a:p>
            <a:pPr algn="r"/>
            <a:r>
              <a:rPr lang="en-US" sz="1700"/>
              <a:t>40</a:t>
            </a:r>
          </a:p>
        </p:txBody>
      </p:sp>
      <p:sp>
        <p:nvSpPr>
          <p:cNvPr id="24586" name="Line 14"/>
          <p:cNvSpPr>
            <a:spLocks noChangeShapeType="1"/>
          </p:cNvSpPr>
          <p:nvPr/>
        </p:nvSpPr>
        <p:spPr bwMode="auto">
          <a:xfrm>
            <a:off x="1822450" y="3713163"/>
            <a:ext cx="163513" cy="0"/>
          </a:xfrm>
          <a:prstGeom prst="line">
            <a:avLst/>
          </a:prstGeom>
          <a:noFill/>
          <a:ln w="15875">
            <a:solidFill>
              <a:schemeClr val="tx1"/>
            </a:solidFill>
            <a:round/>
            <a:headEnd/>
            <a:tailEnd type="none" w="lg" len="lg"/>
          </a:ln>
        </p:spPr>
        <p:txBody>
          <a:bodyPr anchor="ctr">
            <a:spAutoFit/>
          </a:bodyPr>
          <a:lstStyle/>
          <a:p>
            <a:endParaRPr lang="en-US"/>
          </a:p>
        </p:txBody>
      </p:sp>
      <p:sp>
        <p:nvSpPr>
          <p:cNvPr id="24587" name="Line 15"/>
          <p:cNvSpPr>
            <a:spLocks noChangeShapeType="1"/>
          </p:cNvSpPr>
          <p:nvPr/>
        </p:nvSpPr>
        <p:spPr bwMode="auto">
          <a:xfrm>
            <a:off x="1822450" y="2973388"/>
            <a:ext cx="163513" cy="0"/>
          </a:xfrm>
          <a:prstGeom prst="line">
            <a:avLst/>
          </a:prstGeom>
          <a:noFill/>
          <a:ln w="15875">
            <a:solidFill>
              <a:schemeClr val="tx1"/>
            </a:solidFill>
            <a:round/>
            <a:headEnd/>
            <a:tailEnd type="none" w="lg" len="lg"/>
          </a:ln>
        </p:spPr>
        <p:txBody>
          <a:bodyPr anchor="ctr">
            <a:spAutoFit/>
          </a:bodyPr>
          <a:lstStyle/>
          <a:p>
            <a:endParaRPr lang="en-US"/>
          </a:p>
        </p:txBody>
      </p:sp>
      <p:sp>
        <p:nvSpPr>
          <p:cNvPr id="24588" name="Line 16"/>
          <p:cNvSpPr>
            <a:spLocks noChangeShapeType="1"/>
          </p:cNvSpPr>
          <p:nvPr/>
        </p:nvSpPr>
        <p:spPr bwMode="auto">
          <a:xfrm>
            <a:off x="1822450" y="2236788"/>
            <a:ext cx="163513" cy="0"/>
          </a:xfrm>
          <a:prstGeom prst="line">
            <a:avLst/>
          </a:prstGeom>
          <a:noFill/>
          <a:ln w="15875">
            <a:solidFill>
              <a:schemeClr val="tx1"/>
            </a:solidFill>
            <a:round/>
            <a:headEnd/>
            <a:tailEnd type="none" w="lg" len="lg"/>
          </a:ln>
        </p:spPr>
        <p:txBody>
          <a:bodyPr anchor="ctr">
            <a:spAutoFit/>
          </a:bodyPr>
          <a:lstStyle/>
          <a:p>
            <a:endParaRPr lang="en-US"/>
          </a:p>
        </p:txBody>
      </p:sp>
      <p:sp>
        <p:nvSpPr>
          <p:cNvPr id="24589" name="Line 17"/>
          <p:cNvSpPr>
            <a:spLocks noChangeShapeType="1"/>
          </p:cNvSpPr>
          <p:nvPr/>
        </p:nvSpPr>
        <p:spPr bwMode="auto">
          <a:xfrm>
            <a:off x="1822450" y="1501775"/>
            <a:ext cx="163513" cy="0"/>
          </a:xfrm>
          <a:prstGeom prst="line">
            <a:avLst/>
          </a:prstGeom>
          <a:noFill/>
          <a:ln w="15875">
            <a:solidFill>
              <a:schemeClr val="tx1"/>
            </a:solidFill>
            <a:round/>
            <a:headEnd/>
            <a:tailEnd type="none" w="lg" len="lg"/>
          </a:ln>
        </p:spPr>
        <p:txBody>
          <a:bodyPr anchor="ctr">
            <a:spAutoFit/>
          </a:bodyPr>
          <a:lstStyle/>
          <a:p>
            <a:endParaRPr lang="en-US"/>
          </a:p>
        </p:txBody>
      </p:sp>
      <p:sp>
        <p:nvSpPr>
          <p:cNvPr id="24590" name="Freeform 18"/>
          <p:cNvSpPr>
            <a:spLocks/>
          </p:cNvSpPr>
          <p:nvPr/>
        </p:nvSpPr>
        <p:spPr bwMode="auto">
          <a:xfrm>
            <a:off x="2041525" y="1143000"/>
            <a:ext cx="1371600" cy="3114675"/>
          </a:xfrm>
          <a:custGeom>
            <a:avLst/>
            <a:gdLst>
              <a:gd name="T0" fmla="*/ 0 w 864"/>
              <a:gd name="T1" fmla="*/ 3114675 h 1863"/>
              <a:gd name="T2" fmla="*/ 569913 w 864"/>
              <a:gd name="T3" fmla="*/ 2803709 h 1863"/>
              <a:gd name="T4" fmla="*/ 1001713 w 864"/>
              <a:gd name="T5" fmla="*/ 1640095 h 1863"/>
              <a:gd name="T6" fmla="*/ 1371600 w 864"/>
              <a:gd name="T7" fmla="*/ 0 h 1863"/>
              <a:gd name="T8" fmla="*/ 0 60000 65536"/>
              <a:gd name="T9" fmla="*/ 0 60000 65536"/>
              <a:gd name="T10" fmla="*/ 0 60000 65536"/>
              <a:gd name="T11" fmla="*/ 0 60000 65536"/>
              <a:gd name="T12" fmla="*/ 0 w 864"/>
              <a:gd name="T13" fmla="*/ 0 h 1863"/>
              <a:gd name="T14" fmla="*/ 864 w 864"/>
              <a:gd name="T15" fmla="*/ 1863 h 1863"/>
            </a:gdLst>
            <a:ahLst/>
            <a:cxnLst>
              <a:cxn ang="T8">
                <a:pos x="T0" y="T1"/>
              </a:cxn>
              <a:cxn ang="T9">
                <a:pos x="T2" y="T3"/>
              </a:cxn>
              <a:cxn ang="T10">
                <a:pos x="T4" y="T5"/>
              </a:cxn>
              <a:cxn ang="T11">
                <a:pos x="T6" y="T7"/>
              </a:cxn>
            </a:cxnLst>
            <a:rect l="T12" t="T13" r="T14" b="T15"/>
            <a:pathLst>
              <a:path w="864" h="1863">
                <a:moveTo>
                  <a:pt x="0" y="1863"/>
                </a:moveTo>
                <a:cubicBezTo>
                  <a:pt x="60" y="1832"/>
                  <a:pt x="254" y="1824"/>
                  <a:pt x="359" y="1677"/>
                </a:cubicBezTo>
                <a:cubicBezTo>
                  <a:pt x="464" y="1530"/>
                  <a:pt x="547" y="1261"/>
                  <a:pt x="631" y="981"/>
                </a:cubicBezTo>
                <a:cubicBezTo>
                  <a:pt x="715" y="701"/>
                  <a:pt x="816" y="204"/>
                  <a:pt x="864" y="0"/>
                </a:cubicBezTo>
              </a:path>
            </a:pathLst>
          </a:custGeom>
          <a:noFill/>
          <a:ln w="28575" cap="flat" cmpd="sng">
            <a:solidFill>
              <a:schemeClr val="tx1"/>
            </a:solidFill>
            <a:prstDash val="lgDashDot"/>
            <a:round/>
            <a:headEnd type="none" w="med" len="med"/>
            <a:tailEnd type="none" w="lg" len="lg"/>
          </a:ln>
        </p:spPr>
        <p:txBody>
          <a:bodyPr lIns="45720" rIns="45720" anchorCtr="1">
            <a:spAutoFit/>
          </a:bodyPr>
          <a:lstStyle/>
          <a:p>
            <a:endParaRPr lang="en-US"/>
          </a:p>
        </p:txBody>
      </p:sp>
      <p:sp>
        <p:nvSpPr>
          <p:cNvPr id="24591" name="Text Box 19"/>
          <p:cNvSpPr txBox="1">
            <a:spLocks noChangeArrowheads="1"/>
          </p:cNvSpPr>
          <p:nvPr/>
        </p:nvSpPr>
        <p:spPr bwMode="auto">
          <a:xfrm>
            <a:off x="1227138" y="609600"/>
            <a:ext cx="2163762" cy="366713"/>
          </a:xfrm>
          <a:prstGeom prst="rect">
            <a:avLst/>
          </a:prstGeom>
          <a:solidFill>
            <a:schemeClr val="bg1"/>
          </a:solidFill>
          <a:ln w="15875">
            <a:solidFill>
              <a:schemeClr val="tx1"/>
            </a:solidFill>
            <a:miter lim="800000"/>
            <a:headEnd/>
            <a:tailEnd type="none" w="lg" len="lg"/>
          </a:ln>
        </p:spPr>
        <p:txBody>
          <a:bodyPr anchor="ctr" anchorCtr="1">
            <a:spAutoFit/>
          </a:bodyPr>
          <a:lstStyle/>
          <a:p>
            <a:r>
              <a:rPr lang="en-US" sz="1700"/>
              <a:t>Collagen fibers only</a:t>
            </a:r>
          </a:p>
        </p:txBody>
      </p:sp>
      <p:cxnSp>
        <p:nvCxnSpPr>
          <p:cNvPr id="24592" name="AutoShape 23"/>
          <p:cNvCxnSpPr>
            <a:cxnSpLocks noChangeShapeType="1"/>
            <a:stCxn id="24591" idx="2"/>
            <a:endCxn id="24590" idx="2"/>
          </p:cNvCxnSpPr>
          <p:nvPr/>
        </p:nvCxnSpPr>
        <p:spPr bwMode="auto">
          <a:xfrm>
            <a:off x="2309813" y="984250"/>
            <a:ext cx="741362" cy="1798638"/>
          </a:xfrm>
          <a:prstGeom prst="straightConnector1">
            <a:avLst/>
          </a:prstGeom>
          <a:noFill/>
          <a:ln w="15875">
            <a:solidFill>
              <a:schemeClr val="tx1"/>
            </a:solidFill>
            <a:round/>
            <a:headEnd/>
            <a:tailEnd type="stealth" w="lg" len="lg"/>
          </a:ln>
        </p:spPr>
      </p:cxnSp>
      <p:grpSp>
        <p:nvGrpSpPr>
          <p:cNvPr id="24593" name="Group 45"/>
          <p:cNvGrpSpPr>
            <a:grpSpLocks/>
          </p:cNvGrpSpPr>
          <p:nvPr/>
        </p:nvGrpSpPr>
        <p:grpSpPr bwMode="auto">
          <a:xfrm>
            <a:off x="1684338" y="4276725"/>
            <a:ext cx="4106862" cy="501650"/>
            <a:chOff x="1296" y="2934"/>
            <a:chExt cx="2498" cy="316"/>
          </a:xfrm>
        </p:grpSpPr>
        <p:sp>
          <p:nvSpPr>
            <p:cNvPr id="24603" name="Text Box 25"/>
            <p:cNvSpPr txBox="1">
              <a:spLocks noChangeArrowheads="1"/>
            </p:cNvSpPr>
            <p:nvPr/>
          </p:nvSpPr>
          <p:spPr bwMode="auto">
            <a:xfrm>
              <a:off x="2360" y="3019"/>
              <a:ext cx="348" cy="231"/>
            </a:xfrm>
            <a:prstGeom prst="rect">
              <a:avLst/>
            </a:prstGeom>
            <a:solidFill>
              <a:schemeClr val="bg1"/>
            </a:solidFill>
            <a:ln w="15875">
              <a:solidFill>
                <a:schemeClr val="tx1"/>
              </a:solidFill>
              <a:miter lim="800000"/>
              <a:headEnd/>
              <a:tailEnd type="none" w="lg" len="lg"/>
            </a:ln>
          </p:spPr>
          <p:txBody>
            <a:bodyPr anchor="ctr" anchorCtr="1">
              <a:spAutoFit/>
            </a:bodyPr>
            <a:lstStyle/>
            <a:p>
              <a:pPr algn="r"/>
              <a:r>
                <a:rPr lang="en-US" sz="1700"/>
                <a:t>140</a:t>
              </a:r>
            </a:p>
          </p:txBody>
        </p:sp>
        <p:sp>
          <p:nvSpPr>
            <p:cNvPr id="24604" name="Text Box 26"/>
            <p:cNvSpPr txBox="1">
              <a:spLocks noChangeArrowheads="1"/>
            </p:cNvSpPr>
            <p:nvPr/>
          </p:nvSpPr>
          <p:spPr bwMode="auto">
            <a:xfrm>
              <a:off x="2859" y="3019"/>
              <a:ext cx="392" cy="231"/>
            </a:xfrm>
            <a:prstGeom prst="rect">
              <a:avLst/>
            </a:prstGeom>
            <a:solidFill>
              <a:schemeClr val="bg1"/>
            </a:solidFill>
            <a:ln w="15875">
              <a:solidFill>
                <a:schemeClr val="tx1"/>
              </a:solidFill>
              <a:miter lim="800000"/>
              <a:headEnd/>
              <a:tailEnd type="none" w="lg" len="lg"/>
            </a:ln>
          </p:spPr>
          <p:txBody>
            <a:bodyPr anchor="ctr" anchorCtr="1">
              <a:spAutoFit/>
            </a:bodyPr>
            <a:lstStyle/>
            <a:p>
              <a:pPr algn="r"/>
              <a:r>
                <a:rPr lang="en-US" sz="1700"/>
                <a:t>160</a:t>
              </a:r>
            </a:p>
          </p:txBody>
        </p:sp>
        <p:sp>
          <p:nvSpPr>
            <p:cNvPr id="24605" name="Text Box 27"/>
            <p:cNvSpPr txBox="1">
              <a:spLocks noChangeArrowheads="1"/>
            </p:cNvSpPr>
            <p:nvPr/>
          </p:nvSpPr>
          <p:spPr bwMode="auto">
            <a:xfrm>
              <a:off x="1825" y="3019"/>
              <a:ext cx="384" cy="231"/>
            </a:xfrm>
            <a:prstGeom prst="rect">
              <a:avLst/>
            </a:prstGeom>
            <a:solidFill>
              <a:schemeClr val="bg1"/>
            </a:solidFill>
            <a:ln w="15875">
              <a:solidFill>
                <a:schemeClr val="tx1"/>
              </a:solidFill>
              <a:miter lim="800000"/>
              <a:headEnd/>
              <a:tailEnd type="none" w="lg" len="lg"/>
            </a:ln>
          </p:spPr>
          <p:txBody>
            <a:bodyPr anchor="ctr" anchorCtr="1">
              <a:spAutoFit/>
            </a:bodyPr>
            <a:lstStyle/>
            <a:p>
              <a:pPr algn="r"/>
              <a:r>
                <a:rPr lang="en-US" sz="1700"/>
                <a:t>120</a:t>
              </a:r>
            </a:p>
          </p:txBody>
        </p:sp>
        <p:sp>
          <p:nvSpPr>
            <p:cNvPr id="24606" name="Text Box 28"/>
            <p:cNvSpPr txBox="1">
              <a:spLocks noChangeArrowheads="1"/>
            </p:cNvSpPr>
            <p:nvPr/>
          </p:nvSpPr>
          <p:spPr bwMode="auto">
            <a:xfrm>
              <a:off x="1296" y="3019"/>
              <a:ext cx="378" cy="231"/>
            </a:xfrm>
            <a:prstGeom prst="rect">
              <a:avLst/>
            </a:prstGeom>
            <a:solidFill>
              <a:schemeClr val="bg1"/>
            </a:solidFill>
            <a:ln w="15875">
              <a:solidFill>
                <a:schemeClr val="tx1"/>
              </a:solidFill>
              <a:miter lim="800000"/>
              <a:headEnd/>
              <a:tailEnd type="none" w="lg" len="lg"/>
            </a:ln>
          </p:spPr>
          <p:txBody>
            <a:bodyPr anchor="ctr" anchorCtr="1">
              <a:spAutoFit/>
            </a:bodyPr>
            <a:lstStyle/>
            <a:p>
              <a:pPr algn="r"/>
              <a:r>
                <a:rPr lang="en-US" sz="1700"/>
                <a:t>100</a:t>
              </a:r>
            </a:p>
          </p:txBody>
        </p:sp>
        <p:grpSp>
          <p:nvGrpSpPr>
            <p:cNvPr id="24607" name="Group 44"/>
            <p:cNvGrpSpPr>
              <a:grpSpLocks/>
            </p:cNvGrpSpPr>
            <p:nvPr/>
          </p:nvGrpSpPr>
          <p:grpSpPr bwMode="auto">
            <a:xfrm>
              <a:off x="1488" y="2934"/>
              <a:ext cx="2112" cy="90"/>
              <a:chOff x="1488" y="2934"/>
              <a:chExt cx="2112" cy="90"/>
            </a:xfrm>
          </p:grpSpPr>
          <p:sp>
            <p:nvSpPr>
              <p:cNvPr id="24609" name="Line 30"/>
              <p:cNvSpPr>
                <a:spLocks noChangeShapeType="1"/>
              </p:cNvSpPr>
              <p:nvPr/>
            </p:nvSpPr>
            <p:spPr bwMode="auto">
              <a:xfrm rot="5400000" flipH="1">
                <a:off x="1443" y="2979"/>
                <a:ext cx="90" cy="0"/>
              </a:xfrm>
              <a:prstGeom prst="line">
                <a:avLst/>
              </a:prstGeom>
              <a:noFill/>
              <a:ln w="15875">
                <a:solidFill>
                  <a:schemeClr val="tx1"/>
                </a:solidFill>
                <a:round/>
                <a:headEnd/>
                <a:tailEnd type="none" w="lg" len="lg"/>
              </a:ln>
            </p:spPr>
            <p:txBody>
              <a:bodyPr anchor="ctr">
                <a:spAutoFit/>
              </a:bodyPr>
              <a:lstStyle/>
              <a:p>
                <a:endParaRPr lang="en-US"/>
              </a:p>
            </p:txBody>
          </p:sp>
          <p:sp>
            <p:nvSpPr>
              <p:cNvPr id="24610" name="Line 31"/>
              <p:cNvSpPr>
                <a:spLocks noChangeShapeType="1"/>
              </p:cNvSpPr>
              <p:nvPr/>
            </p:nvSpPr>
            <p:spPr bwMode="auto">
              <a:xfrm rot="5400000" flipH="1">
                <a:off x="1971" y="2979"/>
                <a:ext cx="90" cy="0"/>
              </a:xfrm>
              <a:prstGeom prst="line">
                <a:avLst/>
              </a:prstGeom>
              <a:noFill/>
              <a:ln w="15875">
                <a:solidFill>
                  <a:schemeClr val="tx1"/>
                </a:solidFill>
                <a:round/>
                <a:headEnd/>
                <a:tailEnd type="none" w="lg" len="lg"/>
              </a:ln>
            </p:spPr>
            <p:txBody>
              <a:bodyPr anchor="ctr">
                <a:spAutoFit/>
              </a:bodyPr>
              <a:lstStyle/>
              <a:p>
                <a:endParaRPr lang="en-US"/>
              </a:p>
            </p:txBody>
          </p:sp>
          <p:sp>
            <p:nvSpPr>
              <p:cNvPr id="24611" name="Line 32"/>
              <p:cNvSpPr>
                <a:spLocks noChangeShapeType="1"/>
              </p:cNvSpPr>
              <p:nvPr/>
            </p:nvSpPr>
            <p:spPr bwMode="auto">
              <a:xfrm rot="5400000" flipH="1">
                <a:off x="2499" y="2979"/>
                <a:ext cx="90" cy="0"/>
              </a:xfrm>
              <a:prstGeom prst="line">
                <a:avLst/>
              </a:prstGeom>
              <a:noFill/>
              <a:ln w="15875">
                <a:solidFill>
                  <a:schemeClr val="tx1"/>
                </a:solidFill>
                <a:round/>
                <a:headEnd/>
                <a:tailEnd type="none" w="lg" len="lg"/>
              </a:ln>
            </p:spPr>
            <p:txBody>
              <a:bodyPr anchor="ctr">
                <a:spAutoFit/>
              </a:bodyPr>
              <a:lstStyle/>
              <a:p>
                <a:endParaRPr lang="en-US"/>
              </a:p>
            </p:txBody>
          </p:sp>
          <p:sp>
            <p:nvSpPr>
              <p:cNvPr id="24612" name="Line 34"/>
              <p:cNvSpPr>
                <a:spLocks noChangeShapeType="1"/>
              </p:cNvSpPr>
              <p:nvPr/>
            </p:nvSpPr>
            <p:spPr bwMode="auto">
              <a:xfrm rot="5400000" flipH="1">
                <a:off x="3027" y="2979"/>
                <a:ext cx="90" cy="0"/>
              </a:xfrm>
              <a:prstGeom prst="line">
                <a:avLst/>
              </a:prstGeom>
              <a:noFill/>
              <a:ln w="15875">
                <a:solidFill>
                  <a:schemeClr val="tx1"/>
                </a:solidFill>
                <a:round/>
                <a:headEnd/>
                <a:tailEnd type="none" w="lg" len="lg"/>
              </a:ln>
            </p:spPr>
            <p:txBody>
              <a:bodyPr anchor="ctr">
                <a:spAutoFit/>
              </a:bodyPr>
              <a:lstStyle/>
              <a:p>
                <a:endParaRPr lang="en-US"/>
              </a:p>
            </p:txBody>
          </p:sp>
          <p:sp>
            <p:nvSpPr>
              <p:cNvPr id="24613" name="Line 37"/>
              <p:cNvSpPr>
                <a:spLocks noChangeShapeType="1"/>
              </p:cNvSpPr>
              <p:nvPr/>
            </p:nvSpPr>
            <p:spPr bwMode="auto">
              <a:xfrm rot="5400000" flipH="1">
                <a:off x="3555" y="2979"/>
                <a:ext cx="90" cy="0"/>
              </a:xfrm>
              <a:prstGeom prst="line">
                <a:avLst/>
              </a:prstGeom>
              <a:noFill/>
              <a:ln w="15875">
                <a:solidFill>
                  <a:schemeClr val="tx1"/>
                </a:solidFill>
                <a:round/>
                <a:headEnd/>
                <a:tailEnd type="none" w="lg" len="lg"/>
              </a:ln>
            </p:spPr>
            <p:txBody>
              <a:bodyPr anchor="ctr">
                <a:spAutoFit/>
              </a:bodyPr>
              <a:lstStyle/>
              <a:p>
                <a:endParaRPr lang="en-US"/>
              </a:p>
            </p:txBody>
          </p:sp>
        </p:grpSp>
        <p:sp>
          <p:nvSpPr>
            <p:cNvPr id="24608" name="Text Box 38"/>
            <p:cNvSpPr txBox="1">
              <a:spLocks noChangeArrowheads="1"/>
            </p:cNvSpPr>
            <p:nvPr/>
          </p:nvSpPr>
          <p:spPr bwMode="auto">
            <a:xfrm>
              <a:off x="3402" y="3019"/>
              <a:ext cx="392" cy="231"/>
            </a:xfrm>
            <a:prstGeom prst="rect">
              <a:avLst/>
            </a:prstGeom>
            <a:solidFill>
              <a:schemeClr val="bg1"/>
            </a:solidFill>
            <a:ln w="15875">
              <a:solidFill>
                <a:schemeClr val="tx1"/>
              </a:solidFill>
              <a:miter lim="800000"/>
              <a:headEnd/>
              <a:tailEnd type="none" w="lg" len="lg"/>
            </a:ln>
          </p:spPr>
          <p:txBody>
            <a:bodyPr anchor="ctr" anchorCtr="1">
              <a:spAutoFit/>
            </a:bodyPr>
            <a:lstStyle/>
            <a:p>
              <a:pPr algn="r"/>
              <a:r>
                <a:rPr lang="en-US" sz="1700"/>
                <a:t>180</a:t>
              </a:r>
            </a:p>
          </p:txBody>
        </p:sp>
      </p:grpSp>
      <p:sp>
        <p:nvSpPr>
          <p:cNvPr id="24594" name="Text Box 43"/>
          <p:cNvSpPr txBox="1">
            <a:spLocks noChangeArrowheads="1"/>
          </p:cNvSpPr>
          <p:nvPr/>
        </p:nvSpPr>
        <p:spPr bwMode="auto">
          <a:xfrm>
            <a:off x="5113338" y="990600"/>
            <a:ext cx="762000" cy="366713"/>
          </a:xfrm>
          <a:prstGeom prst="rect">
            <a:avLst/>
          </a:prstGeom>
          <a:solidFill>
            <a:schemeClr val="bg1"/>
          </a:solidFill>
          <a:ln w="15875">
            <a:solidFill>
              <a:schemeClr val="tx1"/>
            </a:solidFill>
            <a:miter lim="800000"/>
            <a:headEnd/>
            <a:tailEnd type="none" w="lg" len="lg"/>
          </a:ln>
        </p:spPr>
        <p:txBody>
          <a:bodyPr anchor="ctr" anchorCtr="1">
            <a:spAutoFit/>
          </a:bodyPr>
          <a:lstStyle/>
          <a:p>
            <a:r>
              <a:rPr lang="en-US" sz="1700"/>
              <a:t>T= Pr</a:t>
            </a:r>
          </a:p>
        </p:txBody>
      </p:sp>
      <p:sp>
        <p:nvSpPr>
          <p:cNvPr id="24595" name="Freeform 46"/>
          <p:cNvSpPr>
            <a:spLocks/>
          </p:cNvSpPr>
          <p:nvPr/>
        </p:nvSpPr>
        <p:spPr bwMode="auto">
          <a:xfrm>
            <a:off x="1989138" y="1190625"/>
            <a:ext cx="2619375" cy="3076575"/>
          </a:xfrm>
          <a:custGeom>
            <a:avLst/>
            <a:gdLst>
              <a:gd name="T0" fmla="*/ 0 w 1650"/>
              <a:gd name="T1" fmla="*/ 3076575 h 1938"/>
              <a:gd name="T2" fmla="*/ 847725 w 1650"/>
              <a:gd name="T3" fmla="*/ 2990850 h 1938"/>
              <a:gd name="T4" fmla="*/ 1495425 w 1650"/>
              <a:gd name="T5" fmla="*/ 2809875 h 1938"/>
              <a:gd name="T6" fmla="*/ 1952625 w 1650"/>
              <a:gd name="T7" fmla="*/ 2324100 h 1938"/>
              <a:gd name="T8" fmla="*/ 2324100 w 1650"/>
              <a:gd name="T9" fmla="*/ 1590675 h 1938"/>
              <a:gd name="T10" fmla="*/ 2495550 w 1650"/>
              <a:gd name="T11" fmla="*/ 923925 h 1938"/>
              <a:gd name="T12" fmla="*/ 2619375 w 1650"/>
              <a:gd name="T13" fmla="*/ 0 h 1938"/>
              <a:gd name="T14" fmla="*/ 0 60000 65536"/>
              <a:gd name="T15" fmla="*/ 0 60000 65536"/>
              <a:gd name="T16" fmla="*/ 0 60000 65536"/>
              <a:gd name="T17" fmla="*/ 0 60000 65536"/>
              <a:gd name="T18" fmla="*/ 0 60000 65536"/>
              <a:gd name="T19" fmla="*/ 0 60000 65536"/>
              <a:gd name="T20" fmla="*/ 0 60000 65536"/>
              <a:gd name="T21" fmla="*/ 0 w 1650"/>
              <a:gd name="T22" fmla="*/ 0 h 1938"/>
              <a:gd name="T23" fmla="*/ 1650 w 1650"/>
              <a:gd name="T24" fmla="*/ 1938 h 193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650" h="1938">
                <a:moveTo>
                  <a:pt x="0" y="1938"/>
                </a:moveTo>
                <a:cubicBezTo>
                  <a:pt x="89" y="1929"/>
                  <a:pt x="377" y="1912"/>
                  <a:pt x="534" y="1884"/>
                </a:cubicBezTo>
                <a:cubicBezTo>
                  <a:pt x="691" y="1856"/>
                  <a:pt x="826" y="1840"/>
                  <a:pt x="942" y="1770"/>
                </a:cubicBezTo>
                <a:cubicBezTo>
                  <a:pt x="1058" y="1700"/>
                  <a:pt x="1143" y="1592"/>
                  <a:pt x="1230" y="1464"/>
                </a:cubicBezTo>
                <a:cubicBezTo>
                  <a:pt x="1317" y="1336"/>
                  <a:pt x="1407" y="1149"/>
                  <a:pt x="1464" y="1002"/>
                </a:cubicBezTo>
                <a:cubicBezTo>
                  <a:pt x="1521" y="855"/>
                  <a:pt x="1541" y="749"/>
                  <a:pt x="1572" y="582"/>
                </a:cubicBezTo>
                <a:cubicBezTo>
                  <a:pt x="1603" y="415"/>
                  <a:pt x="1634" y="121"/>
                  <a:pt x="1650" y="0"/>
                </a:cubicBezTo>
              </a:path>
            </a:pathLst>
          </a:custGeom>
          <a:noFill/>
          <a:ln w="15875" cap="flat" cmpd="sng">
            <a:solidFill>
              <a:schemeClr val="tx1"/>
            </a:solidFill>
            <a:prstDash val="solid"/>
            <a:round/>
            <a:headEnd type="none" w="med" len="med"/>
            <a:tailEnd type="none" w="lg" len="lg"/>
          </a:ln>
        </p:spPr>
        <p:txBody>
          <a:bodyPr lIns="45720" rIns="45720" anchorCtr="1">
            <a:spAutoFit/>
          </a:bodyPr>
          <a:lstStyle/>
          <a:p>
            <a:endParaRPr lang="en-US"/>
          </a:p>
        </p:txBody>
      </p:sp>
      <p:sp>
        <p:nvSpPr>
          <p:cNvPr id="24596" name="Freeform 48"/>
          <p:cNvSpPr>
            <a:spLocks/>
          </p:cNvSpPr>
          <p:nvPr/>
        </p:nvSpPr>
        <p:spPr bwMode="auto">
          <a:xfrm>
            <a:off x="1989138" y="3981450"/>
            <a:ext cx="3524250" cy="285750"/>
          </a:xfrm>
          <a:custGeom>
            <a:avLst/>
            <a:gdLst>
              <a:gd name="T0" fmla="*/ 0 w 2220"/>
              <a:gd name="T1" fmla="*/ 285750 h 180"/>
              <a:gd name="T2" fmla="*/ 981075 w 2220"/>
              <a:gd name="T3" fmla="*/ 266700 h 180"/>
              <a:gd name="T4" fmla="*/ 2343150 w 2220"/>
              <a:gd name="T5" fmla="*/ 171450 h 180"/>
              <a:gd name="T6" fmla="*/ 3524250 w 2220"/>
              <a:gd name="T7" fmla="*/ 0 h 180"/>
              <a:gd name="T8" fmla="*/ 0 60000 65536"/>
              <a:gd name="T9" fmla="*/ 0 60000 65536"/>
              <a:gd name="T10" fmla="*/ 0 60000 65536"/>
              <a:gd name="T11" fmla="*/ 0 60000 65536"/>
              <a:gd name="T12" fmla="*/ 0 w 2220"/>
              <a:gd name="T13" fmla="*/ 0 h 180"/>
              <a:gd name="T14" fmla="*/ 2220 w 2220"/>
              <a:gd name="T15" fmla="*/ 180 h 180"/>
            </a:gdLst>
            <a:ahLst/>
            <a:cxnLst>
              <a:cxn ang="T8">
                <a:pos x="T0" y="T1"/>
              </a:cxn>
              <a:cxn ang="T9">
                <a:pos x="T2" y="T3"/>
              </a:cxn>
              <a:cxn ang="T10">
                <a:pos x="T4" y="T5"/>
              </a:cxn>
              <a:cxn ang="T11">
                <a:pos x="T6" y="T7"/>
              </a:cxn>
            </a:cxnLst>
            <a:rect l="T12" t="T13" r="T14" b="T15"/>
            <a:pathLst>
              <a:path w="2220" h="180">
                <a:moveTo>
                  <a:pt x="0" y="180"/>
                </a:moveTo>
                <a:cubicBezTo>
                  <a:pt x="103" y="178"/>
                  <a:pt x="372" y="180"/>
                  <a:pt x="618" y="168"/>
                </a:cubicBezTo>
                <a:cubicBezTo>
                  <a:pt x="864" y="156"/>
                  <a:pt x="1209" y="136"/>
                  <a:pt x="1476" y="108"/>
                </a:cubicBezTo>
                <a:cubicBezTo>
                  <a:pt x="1743" y="80"/>
                  <a:pt x="2065" y="22"/>
                  <a:pt x="2220" y="0"/>
                </a:cubicBezTo>
              </a:path>
            </a:pathLst>
          </a:custGeom>
          <a:noFill/>
          <a:ln w="15875" cap="flat" cmpd="sng">
            <a:solidFill>
              <a:schemeClr val="tx1"/>
            </a:solidFill>
            <a:prstDash val="dash"/>
            <a:round/>
            <a:headEnd type="none" w="med" len="med"/>
            <a:tailEnd type="none" w="lg" len="lg"/>
          </a:ln>
        </p:spPr>
        <p:txBody>
          <a:bodyPr lIns="45720" rIns="45720" anchorCtr="1">
            <a:spAutoFit/>
          </a:bodyPr>
          <a:lstStyle/>
          <a:p>
            <a:endParaRPr lang="en-US"/>
          </a:p>
        </p:txBody>
      </p:sp>
      <p:sp>
        <p:nvSpPr>
          <p:cNvPr id="24597" name="Text Box 49"/>
          <p:cNvSpPr txBox="1">
            <a:spLocks noChangeArrowheads="1"/>
          </p:cNvSpPr>
          <p:nvPr/>
        </p:nvSpPr>
        <p:spPr bwMode="auto">
          <a:xfrm>
            <a:off x="4267200" y="3352800"/>
            <a:ext cx="1897063" cy="366713"/>
          </a:xfrm>
          <a:prstGeom prst="rect">
            <a:avLst/>
          </a:prstGeom>
          <a:solidFill>
            <a:schemeClr val="bg1"/>
          </a:solidFill>
          <a:ln w="15875">
            <a:solidFill>
              <a:schemeClr val="tx1"/>
            </a:solidFill>
            <a:miter lim="800000"/>
            <a:headEnd/>
            <a:tailEnd type="none" w="lg" len="lg"/>
          </a:ln>
        </p:spPr>
        <p:txBody>
          <a:bodyPr anchor="ctr" anchorCtr="1">
            <a:spAutoFit/>
          </a:bodyPr>
          <a:lstStyle/>
          <a:p>
            <a:r>
              <a:rPr lang="en-US" sz="1700"/>
              <a:t>elastic fibers only</a:t>
            </a:r>
          </a:p>
        </p:txBody>
      </p:sp>
      <p:sp>
        <p:nvSpPr>
          <p:cNvPr id="24598" name="Text Box 50"/>
          <p:cNvSpPr txBox="1">
            <a:spLocks noChangeArrowheads="1"/>
          </p:cNvSpPr>
          <p:nvPr/>
        </p:nvSpPr>
        <p:spPr bwMode="auto">
          <a:xfrm>
            <a:off x="4884738" y="1828800"/>
            <a:ext cx="1371600" cy="366713"/>
          </a:xfrm>
          <a:prstGeom prst="rect">
            <a:avLst/>
          </a:prstGeom>
          <a:solidFill>
            <a:schemeClr val="bg1"/>
          </a:solidFill>
          <a:ln w="15875">
            <a:solidFill>
              <a:schemeClr val="tx1"/>
            </a:solidFill>
            <a:miter lim="800000"/>
            <a:headEnd/>
            <a:tailEnd type="none" w="lg" len="lg"/>
          </a:ln>
        </p:spPr>
        <p:txBody>
          <a:bodyPr anchor="ctr" anchorCtr="1">
            <a:spAutoFit/>
          </a:bodyPr>
          <a:lstStyle/>
          <a:p>
            <a:r>
              <a:rPr lang="en-US" sz="1700"/>
              <a:t>Intact artery</a:t>
            </a:r>
          </a:p>
        </p:txBody>
      </p:sp>
      <p:cxnSp>
        <p:nvCxnSpPr>
          <p:cNvPr id="24599" name="AutoShape 51"/>
          <p:cNvCxnSpPr>
            <a:cxnSpLocks noChangeShapeType="1"/>
            <a:stCxn id="24598" idx="1"/>
            <a:endCxn id="24595" idx="5"/>
          </p:cNvCxnSpPr>
          <p:nvPr/>
        </p:nvCxnSpPr>
        <p:spPr bwMode="auto">
          <a:xfrm flipH="1">
            <a:off x="4492625" y="2012950"/>
            <a:ext cx="384175" cy="101600"/>
          </a:xfrm>
          <a:prstGeom prst="straightConnector1">
            <a:avLst/>
          </a:prstGeom>
          <a:noFill/>
          <a:ln w="15875">
            <a:solidFill>
              <a:schemeClr val="tx1"/>
            </a:solidFill>
            <a:round/>
            <a:headEnd/>
            <a:tailEnd type="stealth" w="lg" len="lg"/>
          </a:ln>
        </p:spPr>
      </p:cxnSp>
      <p:cxnSp>
        <p:nvCxnSpPr>
          <p:cNvPr id="24600" name="AutoShape 52"/>
          <p:cNvCxnSpPr>
            <a:cxnSpLocks noChangeShapeType="1"/>
            <a:stCxn id="24597" idx="2"/>
            <a:endCxn id="24596" idx="2"/>
          </p:cNvCxnSpPr>
          <p:nvPr/>
        </p:nvCxnSpPr>
        <p:spPr bwMode="auto">
          <a:xfrm flipH="1">
            <a:off x="4340225" y="3727450"/>
            <a:ext cx="876300" cy="425450"/>
          </a:xfrm>
          <a:prstGeom prst="straightConnector1">
            <a:avLst/>
          </a:prstGeom>
          <a:noFill/>
          <a:ln w="15875">
            <a:solidFill>
              <a:schemeClr val="tx1"/>
            </a:solidFill>
            <a:round/>
            <a:headEnd/>
            <a:tailEnd type="stealth" w="lg" len="lg"/>
          </a:ln>
        </p:spPr>
      </p:cxnSp>
      <p:sp>
        <p:nvSpPr>
          <p:cNvPr id="24601" name="Text Box 54"/>
          <p:cNvSpPr txBox="1">
            <a:spLocks noChangeArrowheads="1"/>
          </p:cNvSpPr>
          <p:nvPr/>
        </p:nvSpPr>
        <p:spPr bwMode="auto">
          <a:xfrm>
            <a:off x="609600" y="5353050"/>
            <a:ext cx="7924800" cy="1352550"/>
          </a:xfrm>
          <a:prstGeom prst="rect">
            <a:avLst/>
          </a:prstGeom>
          <a:solidFill>
            <a:schemeClr val="bg1"/>
          </a:solidFill>
          <a:ln w="15875">
            <a:solidFill>
              <a:srgbClr val="000000"/>
            </a:solidFill>
            <a:miter lim="800000"/>
            <a:headEnd/>
            <a:tailEnd type="none" w="lg" len="lg"/>
          </a:ln>
        </p:spPr>
        <p:txBody>
          <a:bodyPr anchor="ctr" anchorCtr="1">
            <a:spAutoFit/>
          </a:bodyPr>
          <a:lstStyle/>
          <a:p>
            <a:pPr>
              <a:lnSpc>
                <a:spcPct val="120000"/>
              </a:lnSpc>
            </a:pPr>
            <a:r>
              <a:rPr lang="en-US" sz="1700"/>
              <a:t>Passive tension development (smooth muscle relaxed) with increasing radius in an intact artery or an artery with only collagen fibers (elastic fibers digested) or only elastic fibers (collagen fibers digested).</a:t>
            </a:r>
          </a:p>
          <a:p>
            <a:pPr>
              <a:lnSpc>
                <a:spcPct val="120000"/>
              </a:lnSpc>
            </a:pPr>
            <a:r>
              <a:rPr lang="en-US" sz="1700"/>
              <a:t>Arterial segment studied in vitro by injecting fluid &amp; measuring radius &amp; tension.</a:t>
            </a:r>
          </a:p>
        </p:txBody>
      </p:sp>
      <p:sp>
        <p:nvSpPr>
          <p:cNvPr id="24602" name="Text Box 57"/>
          <p:cNvSpPr txBox="1">
            <a:spLocks noChangeArrowheads="1"/>
          </p:cNvSpPr>
          <p:nvPr/>
        </p:nvSpPr>
        <p:spPr bwMode="auto">
          <a:xfrm>
            <a:off x="6137275" y="2163763"/>
            <a:ext cx="2854325" cy="960437"/>
          </a:xfrm>
          <a:prstGeom prst="rect">
            <a:avLst/>
          </a:prstGeom>
          <a:solidFill>
            <a:schemeClr val="bg1"/>
          </a:solidFill>
          <a:ln w="15875" algn="ctr">
            <a:solidFill>
              <a:srgbClr val="000000"/>
            </a:solidFill>
            <a:miter lim="800000"/>
            <a:headEnd/>
            <a:tailEnd type="none" w="lg" len="lg"/>
          </a:ln>
        </p:spPr>
        <p:txBody>
          <a:bodyPr lIns="45720" rIns="45720" anchor="ctr" anchorCtr="1">
            <a:spAutoFit/>
          </a:bodyPr>
          <a:lstStyle/>
          <a:p>
            <a:pPr>
              <a:lnSpc>
                <a:spcPct val="110000"/>
              </a:lnSpc>
            </a:pPr>
            <a:r>
              <a:rPr lang="en-US" sz="1700"/>
              <a:t>Collagen fibers are least compliant, develop greatest tension for a given radius.</a:t>
            </a:r>
          </a:p>
        </p:txBody>
      </p:sp>
    </p:spTree>
    <p:custDataLst>
      <p:tags r:id="rId1"/>
    </p:custData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026"/>
          <p:cNvSpPr>
            <a:spLocks noGrp="1" noChangeArrowheads="1"/>
          </p:cNvSpPr>
          <p:nvPr>
            <p:ph type="title"/>
          </p:nvPr>
        </p:nvSpPr>
        <p:spPr>
          <a:xfrm>
            <a:off x="2514600" y="152400"/>
            <a:ext cx="4114800" cy="382588"/>
          </a:xfrm>
        </p:spPr>
        <p:txBody>
          <a:bodyPr/>
          <a:lstStyle/>
          <a:p>
            <a:pPr eaLnBrk="1" hangingPunct="1"/>
            <a:r>
              <a:rPr lang="en-US" smtClean="0"/>
              <a:t>Wall tension and pathological changes</a:t>
            </a:r>
          </a:p>
        </p:txBody>
      </p:sp>
      <p:sp>
        <p:nvSpPr>
          <p:cNvPr id="25603" name="Text Box 1027"/>
          <p:cNvSpPr txBox="1">
            <a:spLocks noChangeArrowheads="1"/>
          </p:cNvSpPr>
          <p:nvPr/>
        </p:nvSpPr>
        <p:spPr bwMode="auto">
          <a:xfrm>
            <a:off x="685800" y="742950"/>
            <a:ext cx="7772400" cy="2727325"/>
          </a:xfrm>
          <a:prstGeom prst="rect">
            <a:avLst/>
          </a:prstGeom>
          <a:solidFill>
            <a:schemeClr val="bg1"/>
          </a:solidFill>
          <a:ln w="15875">
            <a:solidFill>
              <a:srgbClr val="000000"/>
            </a:solidFill>
            <a:miter lim="800000"/>
            <a:headEnd/>
            <a:tailEnd type="none" w="lg" len="lg"/>
          </a:ln>
        </p:spPr>
        <p:txBody>
          <a:bodyPr anchor="ctr" anchorCtr="1">
            <a:spAutoFit/>
          </a:bodyPr>
          <a:lstStyle/>
          <a:p>
            <a:pPr algn="ctr">
              <a:lnSpc>
                <a:spcPct val="120000"/>
              </a:lnSpc>
              <a:spcAft>
                <a:spcPct val="25000"/>
              </a:spcAft>
            </a:pPr>
            <a:r>
              <a:rPr lang="en-US" sz="1700"/>
              <a:t>T = Pr</a:t>
            </a:r>
          </a:p>
          <a:p>
            <a:pPr>
              <a:lnSpc>
                <a:spcPct val="120000"/>
              </a:lnSpc>
              <a:spcAft>
                <a:spcPct val="25000"/>
              </a:spcAft>
            </a:pPr>
            <a:r>
              <a:rPr lang="en-US" sz="1700" u="sng"/>
              <a:t>Arteries:</a:t>
            </a:r>
            <a:r>
              <a:rPr lang="en-US" sz="1700"/>
              <a:t> If weakening of the wall causes dilatation (aneurism) , as the radius increases the tension required to maintain wall integrity increases. If the wall is too weak to maintain the tension, it will rupture.</a:t>
            </a:r>
          </a:p>
          <a:p>
            <a:pPr>
              <a:lnSpc>
                <a:spcPct val="120000"/>
              </a:lnSpc>
              <a:spcAft>
                <a:spcPct val="25000"/>
              </a:spcAft>
            </a:pPr>
            <a:r>
              <a:rPr lang="en-US" sz="1700" u="sng"/>
              <a:t>The heart:</a:t>
            </a:r>
            <a:r>
              <a:rPr lang="en-US" sz="1700"/>
              <a:t> Pathological dilation of the heart as occurs in heart failure increases the radius of the ventricles. As a result, more tension must be generated to create a given pressure, increasing the work of the heart &amp; causing  progression of heart failure.</a:t>
            </a:r>
          </a:p>
        </p:txBody>
      </p:sp>
    </p:spTree>
    <p:custDataLst>
      <p:tags r:id="rId1"/>
    </p:custData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266" name="Group 2"/>
          <p:cNvGrpSpPr>
            <a:grpSpLocks/>
          </p:cNvGrpSpPr>
          <p:nvPr/>
        </p:nvGrpSpPr>
        <p:grpSpPr bwMode="auto">
          <a:xfrm>
            <a:off x="252413" y="136525"/>
            <a:ext cx="1787525" cy="366713"/>
            <a:chOff x="240" y="245"/>
            <a:chExt cx="1126" cy="231"/>
          </a:xfrm>
        </p:grpSpPr>
        <p:sp>
          <p:nvSpPr>
            <p:cNvPr id="11321" name="Text Box 3"/>
            <p:cNvSpPr txBox="1">
              <a:spLocks noChangeArrowheads="1"/>
            </p:cNvSpPr>
            <p:nvPr/>
          </p:nvSpPr>
          <p:spPr bwMode="auto">
            <a:xfrm>
              <a:off x="240" y="245"/>
              <a:ext cx="1126" cy="231"/>
            </a:xfrm>
            <a:prstGeom prst="rect">
              <a:avLst/>
            </a:prstGeom>
            <a:solidFill>
              <a:schemeClr val="bg1"/>
            </a:solidFill>
            <a:ln w="15875">
              <a:solidFill>
                <a:schemeClr val="tx1"/>
              </a:solidFill>
              <a:miter lim="800000"/>
              <a:headEnd/>
              <a:tailEnd type="none" w="med" len="lg"/>
            </a:ln>
          </p:spPr>
          <p:txBody>
            <a:bodyPr anchor="ctr" anchorCtr="1">
              <a:spAutoFit/>
            </a:bodyPr>
            <a:lstStyle/>
            <a:p>
              <a:pPr algn="r" eaLnBrk="0" hangingPunct="0"/>
              <a:r>
                <a:rPr lang="en-US" sz="1700"/>
                <a:t>            = MAP</a:t>
              </a:r>
            </a:p>
          </p:txBody>
        </p:sp>
        <p:sp>
          <p:nvSpPr>
            <p:cNvPr id="11322" name="Line 4"/>
            <p:cNvSpPr>
              <a:spLocks noChangeShapeType="1"/>
            </p:cNvSpPr>
            <p:nvPr/>
          </p:nvSpPr>
          <p:spPr bwMode="auto">
            <a:xfrm>
              <a:off x="336" y="360"/>
              <a:ext cx="403" cy="1"/>
            </a:xfrm>
            <a:prstGeom prst="line">
              <a:avLst/>
            </a:prstGeom>
            <a:noFill/>
            <a:ln w="38100">
              <a:solidFill>
                <a:srgbClr val="000000"/>
              </a:solidFill>
              <a:prstDash val="dash"/>
              <a:round/>
              <a:headEnd/>
              <a:tailEnd/>
            </a:ln>
          </p:spPr>
          <p:txBody>
            <a:bodyPr anchor="ctr" anchorCtr="1">
              <a:spAutoFit/>
            </a:bodyPr>
            <a:lstStyle/>
            <a:p>
              <a:endParaRPr lang="en-US"/>
            </a:p>
          </p:txBody>
        </p:sp>
      </p:grpSp>
      <p:sp>
        <p:nvSpPr>
          <p:cNvPr id="11267" name="Rectangle 5"/>
          <p:cNvSpPr>
            <a:spLocks noGrp="1" noChangeArrowheads="1"/>
          </p:cNvSpPr>
          <p:nvPr>
            <p:ph type="title"/>
          </p:nvPr>
        </p:nvSpPr>
        <p:spPr>
          <a:xfrm>
            <a:off x="2438400" y="92075"/>
            <a:ext cx="4379913" cy="365125"/>
          </a:xfrm>
          <a:ln cap="flat"/>
        </p:spPr>
        <p:txBody>
          <a:bodyPr anchorCtr="1"/>
          <a:lstStyle/>
          <a:p>
            <a:pPr eaLnBrk="1" hangingPunct="1"/>
            <a:r>
              <a:rPr lang="en-US" smtClean="0"/>
              <a:t>Mean &amp; pulse pressures in the circulation</a:t>
            </a:r>
          </a:p>
        </p:txBody>
      </p:sp>
      <p:sp>
        <p:nvSpPr>
          <p:cNvPr id="11268" name="Text Box 56"/>
          <p:cNvSpPr txBox="1">
            <a:spLocks noChangeArrowheads="1"/>
          </p:cNvSpPr>
          <p:nvPr/>
        </p:nvSpPr>
        <p:spPr bwMode="auto">
          <a:xfrm>
            <a:off x="7145338" y="152400"/>
            <a:ext cx="1846262" cy="366713"/>
          </a:xfrm>
          <a:prstGeom prst="rect">
            <a:avLst/>
          </a:prstGeom>
          <a:solidFill>
            <a:schemeClr val="bg1"/>
          </a:solidFill>
          <a:ln w="15875">
            <a:solidFill>
              <a:schemeClr val="tx1"/>
            </a:solidFill>
            <a:miter lim="800000"/>
            <a:headEnd/>
            <a:tailEnd type="none" w="med" len="lg"/>
          </a:ln>
        </p:spPr>
        <p:txBody>
          <a:bodyPr wrap="none" anchor="ctr" anchorCtr="1">
            <a:spAutoFit/>
          </a:bodyPr>
          <a:lstStyle/>
          <a:p>
            <a:pPr eaLnBrk="0" hangingPunct="0"/>
            <a:r>
              <a:rPr lang="en-US" sz="1700"/>
              <a:t>Systolic pressure</a:t>
            </a:r>
          </a:p>
        </p:txBody>
      </p:sp>
      <p:grpSp>
        <p:nvGrpSpPr>
          <p:cNvPr id="11269" name="Group 60"/>
          <p:cNvGrpSpPr>
            <a:grpSpLocks/>
          </p:cNvGrpSpPr>
          <p:nvPr/>
        </p:nvGrpSpPr>
        <p:grpSpPr bwMode="auto">
          <a:xfrm>
            <a:off x="228600" y="527050"/>
            <a:ext cx="8534400" cy="5859463"/>
            <a:chOff x="144" y="332"/>
            <a:chExt cx="5376" cy="3691"/>
          </a:xfrm>
        </p:grpSpPr>
        <p:grpSp>
          <p:nvGrpSpPr>
            <p:cNvPr id="11270" name="Group 6"/>
            <p:cNvGrpSpPr>
              <a:grpSpLocks/>
            </p:cNvGrpSpPr>
            <p:nvPr/>
          </p:nvGrpSpPr>
          <p:grpSpPr bwMode="auto">
            <a:xfrm>
              <a:off x="1087" y="960"/>
              <a:ext cx="4246" cy="2599"/>
              <a:chOff x="812" y="960"/>
              <a:chExt cx="4246" cy="2599"/>
            </a:xfrm>
          </p:grpSpPr>
          <p:sp>
            <p:nvSpPr>
              <p:cNvPr id="11318" name="Freeform 7"/>
              <p:cNvSpPr>
                <a:spLocks/>
              </p:cNvSpPr>
              <p:nvPr/>
            </p:nvSpPr>
            <p:spPr bwMode="auto">
              <a:xfrm>
                <a:off x="816" y="964"/>
                <a:ext cx="4239" cy="2595"/>
              </a:xfrm>
              <a:custGeom>
                <a:avLst/>
                <a:gdLst>
                  <a:gd name="T0" fmla="*/ 0 w 4239"/>
                  <a:gd name="T1" fmla="*/ 2526 h 2595"/>
                  <a:gd name="T2" fmla="*/ 0 w 4239"/>
                  <a:gd name="T3" fmla="*/ 0 h 2595"/>
                  <a:gd name="T4" fmla="*/ 247 w 4239"/>
                  <a:gd name="T5" fmla="*/ 8 h 2595"/>
                  <a:gd name="T6" fmla="*/ 466 w 4239"/>
                  <a:gd name="T7" fmla="*/ 0 h 2595"/>
                  <a:gd name="T8" fmla="*/ 841 w 4239"/>
                  <a:gd name="T9" fmla="*/ 8 h 2595"/>
                  <a:gd name="T10" fmla="*/ 1337 w 4239"/>
                  <a:gd name="T11" fmla="*/ 1892 h 2595"/>
                  <a:gd name="T12" fmla="*/ 1341 w 4239"/>
                  <a:gd name="T13" fmla="*/ 1920 h 2595"/>
                  <a:gd name="T14" fmla="*/ 1610 w 4239"/>
                  <a:gd name="T15" fmla="*/ 2234 h 2595"/>
                  <a:gd name="T16" fmla="*/ 2038 w 4239"/>
                  <a:gd name="T17" fmla="*/ 2449 h 2595"/>
                  <a:gd name="T18" fmla="*/ 2315 w 4239"/>
                  <a:gd name="T19" fmla="*/ 2546 h 2595"/>
                  <a:gd name="T20" fmla="*/ 2435 w 4239"/>
                  <a:gd name="T21" fmla="*/ 2568 h 2595"/>
                  <a:gd name="T22" fmla="*/ 2483 w 4239"/>
                  <a:gd name="T23" fmla="*/ 2489 h 2595"/>
                  <a:gd name="T24" fmla="*/ 2628 w 4239"/>
                  <a:gd name="T25" fmla="*/ 2500 h 2595"/>
                  <a:gd name="T26" fmla="*/ 2637 w 4239"/>
                  <a:gd name="T27" fmla="*/ 2062 h 2595"/>
                  <a:gd name="T28" fmla="*/ 2917 w 4239"/>
                  <a:gd name="T29" fmla="*/ 2063 h 2595"/>
                  <a:gd name="T30" fmla="*/ 3373 w 4239"/>
                  <a:gd name="T31" fmla="*/ 2338 h 2595"/>
                  <a:gd name="T32" fmla="*/ 3679 w 4239"/>
                  <a:gd name="T33" fmla="*/ 2405 h 2595"/>
                  <a:gd name="T34" fmla="*/ 3883 w 4239"/>
                  <a:gd name="T35" fmla="*/ 2416 h 2595"/>
                  <a:gd name="T36" fmla="*/ 4001 w 4239"/>
                  <a:gd name="T37" fmla="*/ 2408 h 2595"/>
                  <a:gd name="T38" fmla="*/ 3992 w 4239"/>
                  <a:gd name="T39" fmla="*/ 8 h 2595"/>
                  <a:gd name="T40" fmla="*/ 4118 w 4239"/>
                  <a:gd name="T41" fmla="*/ 18 h 2595"/>
                  <a:gd name="T42" fmla="*/ 4230 w 4239"/>
                  <a:gd name="T43" fmla="*/ 0 h 2595"/>
                  <a:gd name="T44" fmla="*/ 4239 w 4239"/>
                  <a:gd name="T45" fmla="*/ 2525 h 2595"/>
                  <a:gd name="T46" fmla="*/ 4090 w 4239"/>
                  <a:gd name="T47" fmla="*/ 2525 h 2595"/>
                  <a:gd name="T48" fmla="*/ 3932 w 4239"/>
                  <a:gd name="T49" fmla="*/ 2525 h 2595"/>
                  <a:gd name="T50" fmla="*/ 3694 w 4239"/>
                  <a:gd name="T51" fmla="*/ 2452 h 2595"/>
                  <a:gd name="T52" fmla="*/ 3537 w 4239"/>
                  <a:gd name="T53" fmla="*/ 2433 h 2595"/>
                  <a:gd name="T54" fmla="*/ 3300 w 4239"/>
                  <a:gd name="T55" fmla="*/ 2396 h 2595"/>
                  <a:gd name="T56" fmla="*/ 2979 w 4239"/>
                  <a:gd name="T57" fmla="*/ 2390 h 2595"/>
                  <a:gd name="T58" fmla="*/ 2951 w 4239"/>
                  <a:gd name="T59" fmla="*/ 2592 h 2595"/>
                  <a:gd name="T60" fmla="*/ 2543 w 4239"/>
                  <a:gd name="T61" fmla="*/ 2595 h 2595"/>
                  <a:gd name="T62" fmla="*/ 2329 w 4239"/>
                  <a:gd name="T63" fmla="*/ 2553 h 2595"/>
                  <a:gd name="T64" fmla="*/ 2266 w 4239"/>
                  <a:gd name="T65" fmla="*/ 2539 h 2595"/>
                  <a:gd name="T66" fmla="*/ 2166 w 4239"/>
                  <a:gd name="T67" fmla="*/ 2501 h 2595"/>
                  <a:gd name="T68" fmla="*/ 2067 w 4239"/>
                  <a:gd name="T69" fmla="*/ 2467 h 2595"/>
                  <a:gd name="T70" fmla="*/ 1871 w 4239"/>
                  <a:gd name="T71" fmla="*/ 2396 h 2595"/>
                  <a:gd name="T72" fmla="*/ 1857 w 4239"/>
                  <a:gd name="T73" fmla="*/ 2387 h 2595"/>
                  <a:gd name="T74" fmla="*/ 1589 w 4239"/>
                  <a:gd name="T75" fmla="*/ 2303 h 2595"/>
                  <a:gd name="T76" fmla="*/ 1480 w 4239"/>
                  <a:gd name="T77" fmla="*/ 2234 h 2595"/>
                  <a:gd name="T78" fmla="*/ 1320 w 4239"/>
                  <a:gd name="T79" fmla="*/ 2038 h 2595"/>
                  <a:gd name="T80" fmla="*/ 1221 w 4239"/>
                  <a:gd name="T81" fmla="*/ 1806 h 2595"/>
                  <a:gd name="T82" fmla="*/ 956 w 4239"/>
                  <a:gd name="T83" fmla="*/ 1380 h 2595"/>
                  <a:gd name="T84" fmla="*/ 791 w 4239"/>
                  <a:gd name="T85" fmla="*/ 1123 h 2595"/>
                  <a:gd name="T86" fmla="*/ 356 w 4239"/>
                  <a:gd name="T87" fmla="*/ 995 h 2595"/>
                  <a:gd name="T88" fmla="*/ 247 w 4239"/>
                  <a:gd name="T89" fmla="*/ 995 h 2595"/>
                  <a:gd name="T90" fmla="*/ 247 w 4239"/>
                  <a:gd name="T91" fmla="*/ 2525 h 2595"/>
                  <a:gd name="T92" fmla="*/ 98 w 4239"/>
                  <a:gd name="T93" fmla="*/ 2525 h 2595"/>
                  <a:gd name="T94" fmla="*/ 0 w 4239"/>
                  <a:gd name="T95" fmla="*/ 2526 h 2595"/>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4239"/>
                  <a:gd name="T145" fmla="*/ 0 h 2595"/>
                  <a:gd name="T146" fmla="*/ 4239 w 4239"/>
                  <a:gd name="T147" fmla="*/ 2595 h 2595"/>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4239" h="2595">
                    <a:moveTo>
                      <a:pt x="0" y="2526"/>
                    </a:moveTo>
                    <a:lnTo>
                      <a:pt x="0" y="0"/>
                    </a:lnTo>
                    <a:lnTo>
                      <a:pt x="247" y="8"/>
                    </a:lnTo>
                    <a:lnTo>
                      <a:pt x="466" y="0"/>
                    </a:lnTo>
                    <a:lnTo>
                      <a:pt x="841" y="8"/>
                    </a:lnTo>
                    <a:cubicBezTo>
                      <a:pt x="1024" y="649"/>
                      <a:pt x="1157" y="1251"/>
                      <a:pt x="1337" y="1892"/>
                    </a:cubicBezTo>
                    <a:cubicBezTo>
                      <a:pt x="1339" y="1901"/>
                      <a:pt x="1341" y="1920"/>
                      <a:pt x="1341" y="1920"/>
                    </a:cubicBezTo>
                    <a:lnTo>
                      <a:pt x="1610" y="2234"/>
                    </a:lnTo>
                    <a:lnTo>
                      <a:pt x="2038" y="2449"/>
                    </a:lnTo>
                    <a:lnTo>
                      <a:pt x="2315" y="2546"/>
                    </a:lnTo>
                    <a:lnTo>
                      <a:pt x="2435" y="2568"/>
                    </a:lnTo>
                    <a:lnTo>
                      <a:pt x="2483" y="2489"/>
                    </a:lnTo>
                    <a:lnTo>
                      <a:pt x="2628" y="2500"/>
                    </a:lnTo>
                    <a:lnTo>
                      <a:pt x="2637" y="2062"/>
                    </a:lnTo>
                    <a:lnTo>
                      <a:pt x="2917" y="2063"/>
                    </a:lnTo>
                    <a:lnTo>
                      <a:pt x="3373" y="2338"/>
                    </a:lnTo>
                    <a:lnTo>
                      <a:pt x="3679" y="2405"/>
                    </a:lnTo>
                    <a:lnTo>
                      <a:pt x="3883" y="2416"/>
                    </a:lnTo>
                    <a:lnTo>
                      <a:pt x="4001" y="2408"/>
                    </a:lnTo>
                    <a:lnTo>
                      <a:pt x="3992" y="8"/>
                    </a:lnTo>
                    <a:lnTo>
                      <a:pt x="4118" y="18"/>
                    </a:lnTo>
                    <a:lnTo>
                      <a:pt x="4230" y="0"/>
                    </a:lnTo>
                    <a:lnTo>
                      <a:pt x="4239" y="2525"/>
                    </a:lnTo>
                    <a:lnTo>
                      <a:pt x="4090" y="2525"/>
                    </a:lnTo>
                    <a:lnTo>
                      <a:pt x="3932" y="2525"/>
                    </a:lnTo>
                    <a:lnTo>
                      <a:pt x="3694" y="2452"/>
                    </a:lnTo>
                    <a:lnTo>
                      <a:pt x="3537" y="2433"/>
                    </a:lnTo>
                    <a:lnTo>
                      <a:pt x="3300" y="2396"/>
                    </a:lnTo>
                    <a:lnTo>
                      <a:pt x="2979" y="2390"/>
                    </a:lnTo>
                    <a:lnTo>
                      <a:pt x="2951" y="2592"/>
                    </a:lnTo>
                    <a:lnTo>
                      <a:pt x="2543" y="2595"/>
                    </a:lnTo>
                    <a:lnTo>
                      <a:pt x="2329" y="2553"/>
                    </a:lnTo>
                    <a:lnTo>
                      <a:pt x="2266" y="2539"/>
                    </a:lnTo>
                    <a:lnTo>
                      <a:pt x="2166" y="2501"/>
                    </a:lnTo>
                    <a:lnTo>
                      <a:pt x="2067" y="2467"/>
                    </a:lnTo>
                    <a:lnTo>
                      <a:pt x="1871" y="2396"/>
                    </a:lnTo>
                    <a:lnTo>
                      <a:pt x="1857" y="2387"/>
                    </a:lnTo>
                    <a:lnTo>
                      <a:pt x="1589" y="2303"/>
                    </a:lnTo>
                    <a:lnTo>
                      <a:pt x="1480" y="2234"/>
                    </a:lnTo>
                    <a:lnTo>
                      <a:pt x="1320" y="2038"/>
                    </a:lnTo>
                    <a:lnTo>
                      <a:pt x="1221" y="1806"/>
                    </a:lnTo>
                    <a:lnTo>
                      <a:pt x="956" y="1380"/>
                    </a:lnTo>
                    <a:lnTo>
                      <a:pt x="791" y="1123"/>
                    </a:lnTo>
                    <a:lnTo>
                      <a:pt x="356" y="995"/>
                    </a:lnTo>
                    <a:lnTo>
                      <a:pt x="247" y="995"/>
                    </a:lnTo>
                    <a:lnTo>
                      <a:pt x="247" y="2525"/>
                    </a:lnTo>
                    <a:lnTo>
                      <a:pt x="98" y="2525"/>
                    </a:lnTo>
                    <a:lnTo>
                      <a:pt x="0" y="2526"/>
                    </a:lnTo>
                    <a:close/>
                  </a:path>
                </a:pathLst>
              </a:custGeom>
              <a:solidFill>
                <a:srgbClr val="C0C0C0"/>
              </a:solidFill>
              <a:ln w="44450" cap="flat" cmpd="sng">
                <a:solidFill>
                  <a:srgbClr val="000000"/>
                </a:solidFill>
                <a:prstDash val="solid"/>
                <a:round/>
                <a:headEnd/>
                <a:tailEnd/>
              </a:ln>
            </p:spPr>
            <p:txBody>
              <a:bodyPr anchor="ctr" anchorCtr="1">
                <a:spAutoFit/>
              </a:bodyPr>
              <a:lstStyle/>
              <a:p>
                <a:endParaRPr lang="en-US"/>
              </a:p>
            </p:txBody>
          </p:sp>
          <p:sp>
            <p:nvSpPr>
              <p:cNvPr id="11319" name="Freeform 8"/>
              <p:cNvSpPr>
                <a:spLocks/>
              </p:cNvSpPr>
              <p:nvPr/>
            </p:nvSpPr>
            <p:spPr bwMode="auto">
              <a:xfrm>
                <a:off x="812" y="964"/>
                <a:ext cx="2307" cy="2557"/>
              </a:xfrm>
              <a:custGeom>
                <a:avLst/>
                <a:gdLst>
                  <a:gd name="T0" fmla="*/ 0 w 2307"/>
                  <a:gd name="T1" fmla="*/ 2528 h 2557"/>
                  <a:gd name="T2" fmla="*/ 0 w 2307"/>
                  <a:gd name="T3" fmla="*/ 0 h 2557"/>
                  <a:gd name="T4" fmla="*/ 852 w 2307"/>
                  <a:gd name="T5" fmla="*/ 4 h 2557"/>
                  <a:gd name="T6" fmla="*/ 1009 w 2307"/>
                  <a:gd name="T7" fmla="*/ 597 h 2557"/>
                  <a:gd name="T8" fmla="*/ 1129 w 2307"/>
                  <a:gd name="T9" fmla="*/ 1074 h 2557"/>
                  <a:gd name="T10" fmla="*/ 1258 w 2307"/>
                  <a:gd name="T11" fmla="*/ 1511 h 2557"/>
                  <a:gd name="T12" fmla="*/ 1347 w 2307"/>
                  <a:gd name="T13" fmla="*/ 1719 h 2557"/>
                  <a:gd name="T14" fmla="*/ 1404 w 2307"/>
                  <a:gd name="T15" fmla="*/ 1916 h 2557"/>
                  <a:gd name="T16" fmla="*/ 1512 w 2307"/>
                  <a:gd name="T17" fmla="*/ 2100 h 2557"/>
                  <a:gd name="T18" fmla="*/ 1600 w 2307"/>
                  <a:gd name="T19" fmla="*/ 2208 h 2557"/>
                  <a:gd name="T20" fmla="*/ 1856 w 2307"/>
                  <a:gd name="T21" fmla="*/ 2340 h 2557"/>
                  <a:gd name="T22" fmla="*/ 1983 w 2307"/>
                  <a:gd name="T23" fmla="*/ 2395 h 2557"/>
                  <a:gd name="T24" fmla="*/ 2102 w 2307"/>
                  <a:gd name="T25" fmla="*/ 2444 h 2557"/>
                  <a:gd name="T26" fmla="*/ 2251 w 2307"/>
                  <a:gd name="T27" fmla="*/ 2504 h 2557"/>
                  <a:gd name="T28" fmla="*/ 2281 w 2307"/>
                  <a:gd name="T29" fmla="*/ 2524 h 2557"/>
                  <a:gd name="T30" fmla="*/ 2280 w 2307"/>
                  <a:gd name="T31" fmla="*/ 2552 h 2557"/>
                  <a:gd name="T32" fmla="*/ 2120 w 2307"/>
                  <a:gd name="T33" fmla="*/ 2492 h 2557"/>
                  <a:gd name="T34" fmla="*/ 1860 w 2307"/>
                  <a:gd name="T35" fmla="*/ 2404 h 2557"/>
                  <a:gd name="T36" fmla="*/ 1756 w 2307"/>
                  <a:gd name="T37" fmla="*/ 2372 h 2557"/>
                  <a:gd name="T38" fmla="*/ 1655 w 2307"/>
                  <a:gd name="T39" fmla="*/ 2345 h 2557"/>
                  <a:gd name="T40" fmla="*/ 1560 w 2307"/>
                  <a:gd name="T41" fmla="*/ 2304 h 2557"/>
                  <a:gd name="T42" fmla="*/ 1460 w 2307"/>
                  <a:gd name="T43" fmla="*/ 2224 h 2557"/>
                  <a:gd name="T44" fmla="*/ 1320 w 2307"/>
                  <a:gd name="T45" fmla="*/ 2044 h 2557"/>
                  <a:gd name="T46" fmla="*/ 1129 w 2307"/>
                  <a:gd name="T47" fmla="*/ 1650 h 2557"/>
                  <a:gd name="T48" fmla="*/ 1048 w 2307"/>
                  <a:gd name="T49" fmla="*/ 1532 h 2557"/>
                  <a:gd name="T50" fmla="*/ 841 w 2307"/>
                  <a:gd name="T51" fmla="*/ 1203 h 2557"/>
                  <a:gd name="T52" fmla="*/ 672 w 2307"/>
                  <a:gd name="T53" fmla="*/ 1104 h 2557"/>
                  <a:gd name="T54" fmla="*/ 504 w 2307"/>
                  <a:gd name="T55" fmla="*/ 1052 h 2557"/>
                  <a:gd name="T56" fmla="*/ 264 w 2307"/>
                  <a:gd name="T57" fmla="*/ 1008 h 2557"/>
                  <a:gd name="T58" fmla="*/ 260 w 2307"/>
                  <a:gd name="T59" fmla="*/ 2528 h 2557"/>
                  <a:gd name="T60" fmla="*/ 0 w 2307"/>
                  <a:gd name="T61" fmla="*/ 2528 h 255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2307"/>
                  <a:gd name="T94" fmla="*/ 0 h 2557"/>
                  <a:gd name="T95" fmla="*/ 2307 w 2307"/>
                  <a:gd name="T96" fmla="*/ 2557 h 255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2307" h="2557">
                    <a:moveTo>
                      <a:pt x="0" y="2528"/>
                    </a:moveTo>
                    <a:lnTo>
                      <a:pt x="0" y="0"/>
                    </a:lnTo>
                    <a:lnTo>
                      <a:pt x="852" y="4"/>
                    </a:lnTo>
                    <a:lnTo>
                      <a:pt x="1009" y="597"/>
                    </a:lnTo>
                    <a:cubicBezTo>
                      <a:pt x="1054" y="774"/>
                      <a:pt x="1088" y="922"/>
                      <a:pt x="1129" y="1074"/>
                    </a:cubicBezTo>
                    <a:cubicBezTo>
                      <a:pt x="1175" y="1219"/>
                      <a:pt x="1210" y="1366"/>
                      <a:pt x="1258" y="1511"/>
                    </a:cubicBezTo>
                    <a:cubicBezTo>
                      <a:pt x="1282" y="1584"/>
                      <a:pt x="1303" y="1656"/>
                      <a:pt x="1347" y="1719"/>
                    </a:cubicBezTo>
                    <a:cubicBezTo>
                      <a:pt x="1375" y="1781"/>
                      <a:pt x="1374" y="1856"/>
                      <a:pt x="1404" y="1916"/>
                    </a:cubicBezTo>
                    <a:cubicBezTo>
                      <a:pt x="1432" y="1980"/>
                      <a:pt x="1479" y="2051"/>
                      <a:pt x="1512" y="2100"/>
                    </a:cubicBezTo>
                    <a:lnTo>
                      <a:pt x="1600" y="2208"/>
                    </a:lnTo>
                    <a:cubicBezTo>
                      <a:pt x="1659" y="2246"/>
                      <a:pt x="1792" y="2309"/>
                      <a:pt x="1856" y="2340"/>
                    </a:cubicBezTo>
                    <a:cubicBezTo>
                      <a:pt x="1900" y="2355"/>
                      <a:pt x="1938" y="2380"/>
                      <a:pt x="1983" y="2395"/>
                    </a:cubicBezTo>
                    <a:cubicBezTo>
                      <a:pt x="2021" y="2421"/>
                      <a:pt x="2063" y="2424"/>
                      <a:pt x="2102" y="2444"/>
                    </a:cubicBezTo>
                    <a:cubicBezTo>
                      <a:pt x="2151" y="2468"/>
                      <a:pt x="2199" y="2487"/>
                      <a:pt x="2251" y="2504"/>
                    </a:cubicBezTo>
                    <a:cubicBezTo>
                      <a:pt x="2262" y="2508"/>
                      <a:pt x="2270" y="2519"/>
                      <a:pt x="2281" y="2524"/>
                    </a:cubicBezTo>
                    <a:cubicBezTo>
                      <a:pt x="2286" y="2532"/>
                      <a:pt x="2307" y="2557"/>
                      <a:pt x="2280" y="2552"/>
                    </a:cubicBezTo>
                    <a:cubicBezTo>
                      <a:pt x="2226" y="2536"/>
                      <a:pt x="2174" y="2506"/>
                      <a:pt x="2120" y="2492"/>
                    </a:cubicBezTo>
                    <a:lnTo>
                      <a:pt x="1860" y="2404"/>
                    </a:lnTo>
                    <a:cubicBezTo>
                      <a:pt x="1796" y="2383"/>
                      <a:pt x="1790" y="2382"/>
                      <a:pt x="1756" y="2372"/>
                    </a:cubicBezTo>
                    <a:cubicBezTo>
                      <a:pt x="1722" y="2362"/>
                      <a:pt x="1688" y="2356"/>
                      <a:pt x="1655" y="2345"/>
                    </a:cubicBezTo>
                    <a:cubicBezTo>
                      <a:pt x="1624" y="2330"/>
                      <a:pt x="1592" y="2324"/>
                      <a:pt x="1560" y="2304"/>
                    </a:cubicBezTo>
                    <a:cubicBezTo>
                      <a:pt x="1536" y="2285"/>
                      <a:pt x="1499" y="2270"/>
                      <a:pt x="1460" y="2224"/>
                    </a:cubicBezTo>
                    <a:cubicBezTo>
                      <a:pt x="1420" y="2181"/>
                      <a:pt x="1375" y="2140"/>
                      <a:pt x="1320" y="2044"/>
                    </a:cubicBezTo>
                    <a:cubicBezTo>
                      <a:pt x="1269" y="1973"/>
                      <a:pt x="1173" y="1734"/>
                      <a:pt x="1129" y="1650"/>
                    </a:cubicBezTo>
                    <a:cubicBezTo>
                      <a:pt x="1112" y="1623"/>
                      <a:pt x="1096" y="1607"/>
                      <a:pt x="1048" y="1532"/>
                    </a:cubicBezTo>
                    <a:lnTo>
                      <a:pt x="841" y="1203"/>
                    </a:lnTo>
                    <a:cubicBezTo>
                      <a:pt x="816" y="1129"/>
                      <a:pt x="740" y="1121"/>
                      <a:pt x="672" y="1104"/>
                    </a:cubicBezTo>
                    <a:cubicBezTo>
                      <a:pt x="596" y="1084"/>
                      <a:pt x="575" y="1070"/>
                      <a:pt x="504" y="1052"/>
                    </a:cubicBezTo>
                    <a:cubicBezTo>
                      <a:pt x="469" y="1050"/>
                      <a:pt x="284" y="990"/>
                      <a:pt x="264" y="1008"/>
                    </a:cubicBezTo>
                    <a:lnTo>
                      <a:pt x="260" y="2528"/>
                    </a:lnTo>
                    <a:lnTo>
                      <a:pt x="0" y="2528"/>
                    </a:lnTo>
                    <a:close/>
                  </a:path>
                </a:pathLst>
              </a:custGeom>
              <a:gradFill rotWithShape="1">
                <a:gsLst>
                  <a:gs pos="0">
                    <a:srgbClr val="FF0000"/>
                  </a:gs>
                  <a:gs pos="100000">
                    <a:schemeClr val="accent2"/>
                  </a:gs>
                </a:gsLst>
                <a:lin ang="0" scaled="1"/>
              </a:gradFill>
              <a:ln w="15875" cap="flat" cmpd="sng">
                <a:solidFill>
                  <a:schemeClr val="tx1"/>
                </a:solidFill>
                <a:prstDash val="solid"/>
                <a:round/>
                <a:headEnd type="none" w="med" len="med"/>
                <a:tailEnd type="none" w="lg" len="lg"/>
              </a:ln>
            </p:spPr>
            <p:txBody>
              <a:bodyPr>
                <a:spAutoFit/>
              </a:bodyPr>
              <a:lstStyle/>
              <a:p>
                <a:endParaRPr lang="en-US"/>
              </a:p>
            </p:txBody>
          </p:sp>
          <p:sp>
            <p:nvSpPr>
              <p:cNvPr id="11320" name="Freeform 9"/>
              <p:cNvSpPr>
                <a:spLocks/>
              </p:cNvSpPr>
              <p:nvPr/>
            </p:nvSpPr>
            <p:spPr bwMode="auto">
              <a:xfrm>
                <a:off x="3234" y="960"/>
                <a:ext cx="1824" cy="2592"/>
              </a:xfrm>
              <a:custGeom>
                <a:avLst/>
                <a:gdLst>
                  <a:gd name="T0" fmla="*/ 0 w 1824"/>
                  <a:gd name="T1" fmla="*/ 2544 h 2592"/>
                  <a:gd name="T2" fmla="*/ 96 w 1824"/>
                  <a:gd name="T3" fmla="*/ 2496 h 2592"/>
                  <a:gd name="T4" fmla="*/ 192 w 1824"/>
                  <a:gd name="T5" fmla="*/ 2496 h 2592"/>
                  <a:gd name="T6" fmla="*/ 240 w 1824"/>
                  <a:gd name="T7" fmla="*/ 2064 h 2592"/>
                  <a:gd name="T8" fmla="*/ 528 w 1824"/>
                  <a:gd name="T9" fmla="*/ 2064 h 2592"/>
                  <a:gd name="T10" fmla="*/ 960 w 1824"/>
                  <a:gd name="T11" fmla="*/ 2352 h 2592"/>
                  <a:gd name="T12" fmla="*/ 1344 w 1824"/>
                  <a:gd name="T13" fmla="*/ 2400 h 2592"/>
                  <a:gd name="T14" fmla="*/ 1584 w 1824"/>
                  <a:gd name="T15" fmla="*/ 2400 h 2592"/>
                  <a:gd name="T16" fmla="*/ 1584 w 1824"/>
                  <a:gd name="T17" fmla="*/ 0 h 2592"/>
                  <a:gd name="T18" fmla="*/ 1824 w 1824"/>
                  <a:gd name="T19" fmla="*/ 0 h 2592"/>
                  <a:gd name="T20" fmla="*/ 1824 w 1824"/>
                  <a:gd name="T21" fmla="*/ 2544 h 2592"/>
                  <a:gd name="T22" fmla="*/ 1536 w 1824"/>
                  <a:gd name="T23" fmla="*/ 2544 h 2592"/>
                  <a:gd name="T24" fmla="*/ 1248 w 1824"/>
                  <a:gd name="T25" fmla="*/ 2448 h 2592"/>
                  <a:gd name="T26" fmla="*/ 912 w 1824"/>
                  <a:gd name="T27" fmla="*/ 2400 h 2592"/>
                  <a:gd name="T28" fmla="*/ 576 w 1824"/>
                  <a:gd name="T29" fmla="*/ 2400 h 2592"/>
                  <a:gd name="T30" fmla="*/ 576 w 1824"/>
                  <a:gd name="T31" fmla="*/ 2592 h 2592"/>
                  <a:gd name="T32" fmla="*/ 144 w 1824"/>
                  <a:gd name="T33" fmla="*/ 2592 h 2592"/>
                  <a:gd name="T34" fmla="*/ 0 w 1824"/>
                  <a:gd name="T35" fmla="*/ 2544 h 259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824"/>
                  <a:gd name="T55" fmla="*/ 0 h 2592"/>
                  <a:gd name="T56" fmla="*/ 1824 w 1824"/>
                  <a:gd name="T57" fmla="*/ 2592 h 259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824" h="2592">
                    <a:moveTo>
                      <a:pt x="0" y="2544"/>
                    </a:moveTo>
                    <a:lnTo>
                      <a:pt x="96" y="2496"/>
                    </a:lnTo>
                    <a:lnTo>
                      <a:pt x="192" y="2496"/>
                    </a:lnTo>
                    <a:lnTo>
                      <a:pt x="240" y="2064"/>
                    </a:lnTo>
                    <a:lnTo>
                      <a:pt x="528" y="2064"/>
                    </a:lnTo>
                    <a:lnTo>
                      <a:pt x="960" y="2352"/>
                    </a:lnTo>
                    <a:lnTo>
                      <a:pt x="1344" y="2400"/>
                    </a:lnTo>
                    <a:lnTo>
                      <a:pt x="1584" y="2400"/>
                    </a:lnTo>
                    <a:lnTo>
                      <a:pt x="1584" y="0"/>
                    </a:lnTo>
                    <a:lnTo>
                      <a:pt x="1824" y="0"/>
                    </a:lnTo>
                    <a:lnTo>
                      <a:pt x="1824" y="2544"/>
                    </a:lnTo>
                    <a:lnTo>
                      <a:pt x="1536" y="2544"/>
                    </a:lnTo>
                    <a:lnTo>
                      <a:pt x="1248" y="2448"/>
                    </a:lnTo>
                    <a:lnTo>
                      <a:pt x="912" y="2400"/>
                    </a:lnTo>
                    <a:lnTo>
                      <a:pt x="576" y="2400"/>
                    </a:lnTo>
                    <a:lnTo>
                      <a:pt x="576" y="2592"/>
                    </a:lnTo>
                    <a:lnTo>
                      <a:pt x="144" y="2592"/>
                    </a:lnTo>
                    <a:lnTo>
                      <a:pt x="0" y="2544"/>
                    </a:lnTo>
                    <a:close/>
                  </a:path>
                </a:pathLst>
              </a:custGeom>
              <a:gradFill rotWithShape="1">
                <a:gsLst>
                  <a:gs pos="0">
                    <a:schemeClr val="accent2"/>
                  </a:gs>
                  <a:gs pos="100000">
                    <a:srgbClr val="FF0000"/>
                  </a:gs>
                </a:gsLst>
                <a:lin ang="0" scaled="1"/>
              </a:gradFill>
              <a:ln w="15875" cap="flat" cmpd="sng">
                <a:solidFill>
                  <a:schemeClr val="tx1"/>
                </a:solidFill>
                <a:prstDash val="solid"/>
                <a:round/>
                <a:headEnd type="none" w="med" len="med"/>
                <a:tailEnd type="none" w="lg" len="lg"/>
              </a:ln>
            </p:spPr>
            <p:txBody>
              <a:bodyPr>
                <a:spAutoFit/>
              </a:bodyPr>
              <a:lstStyle/>
              <a:p>
                <a:endParaRPr lang="en-US"/>
              </a:p>
            </p:txBody>
          </p:sp>
        </p:grpSp>
        <p:sp>
          <p:nvSpPr>
            <p:cNvPr id="11271" name="Freeform 10"/>
            <p:cNvSpPr>
              <a:spLocks/>
            </p:cNvSpPr>
            <p:nvPr/>
          </p:nvSpPr>
          <p:spPr bwMode="auto">
            <a:xfrm>
              <a:off x="4014" y="3233"/>
              <a:ext cx="1035" cy="173"/>
            </a:xfrm>
            <a:custGeom>
              <a:avLst/>
              <a:gdLst>
                <a:gd name="T0" fmla="*/ 0 w 912"/>
                <a:gd name="T1" fmla="*/ 0 h 194"/>
                <a:gd name="T2" fmla="*/ 381 w 912"/>
                <a:gd name="T3" fmla="*/ 86 h 194"/>
                <a:gd name="T4" fmla="*/ 561 w 912"/>
                <a:gd name="T5" fmla="*/ 124 h 194"/>
                <a:gd name="T6" fmla="*/ 839 w 912"/>
                <a:gd name="T7" fmla="*/ 173 h 194"/>
                <a:gd name="T8" fmla="*/ 1035 w 912"/>
                <a:gd name="T9" fmla="*/ 171 h 194"/>
                <a:gd name="T10" fmla="*/ 0 60000 65536"/>
                <a:gd name="T11" fmla="*/ 0 60000 65536"/>
                <a:gd name="T12" fmla="*/ 0 60000 65536"/>
                <a:gd name="T13" fmla="*/ 0 60000 65536"/>
                <a:gd name="T14" fmla="*/ 0 60000 65536"/>
                <a:gd name="T15" fmla="*/ 0 w 912"/>
                <a:gd name="T16" fmla="*/ 0 h 194"/>
                <a:gd name="T17" fmla="*/ 912 w 912"/>
                <a:gd name="T18" fmla="*/ 194 h 194"/>
              </a:gdLst>
              <a:ahLst/>
              <a:cxnLst>
                <a:cxn ang="T10">
                  <a:pos x="T0" y="T1"/>
                </a:cxn>
                <a:cxn ang="T11">
                  <a:pos x="T2" y="T3"/>
                </a:cxn>
                <a:cxn ang="T12">
                  <a:pos x="T4" y="T5"/>
                </a:cxn>
                <a:cxn ang="T13">
                  <a:pos x="T6" y="T7"/>
                </a:cxn>
                <a:cxn ang="T14">
                  <a:pos x="T8" y="T9"/>
                </a:cxn>
              </a:cxnLst>
              <a:rect l="T15" t="T16" r="T17" b="T18"/>
              <a:pathLst>
                <a:path w="912" h="194">
                  <a:moveTo>
                    <a:pt x="0" y="0"/>
                  </a:moveTo>
                  <a:lnTo>
                    <a:pt x="336" y="96"/>
                  </a:lnTo>
                  <a:lnTo>
                    <a:pt x="494" y="139"/>
                  </a:lnTo>
                  <a:lnTo>
                    <a:pt x="739" y="194"/>
                  </a:lnTo>
                  <a:lnTo>
                    <a:pt x="912" y="192"/>
                  </a:lnTo>
                </a:path>
              </a:pathLst>
            </a:custGeom>
            <a:noFill/>
            <a:ln w="44450" cap="flat" cmpd="sng">
              <a:solidFill>
                <a:srgbClr val="000000"/>
              </a:solidFill>
              <a:prstDash val="dash"/>
              <a:round/>
              <a:headEnd/>
              <a:tailEnd/>
            </a:ln>
          </p:spPr>
          <p:txBody>
            <a:bodyPr anchor="ctr" anchorCtr="1">
              <a:spAutoFit/>
            </a:bodyPr>
            <a:lstStyle/>
            <a:p>
              <a:endParaRPr lang="en-US"/>
            </a:p>
          </p:txBody>
        </p:sp>
        <p:sp>
          <p:nvSpPr>
            <p:cNvPr id="11272" name="Freeform 11"/>
            <p:cNvSpPr>
              <a:spLocks/>
            </p:cNvSpPr>
            <p:nvPr/>
          </p:nvSpPr>
          <p:spPr bwMode="auto">
            <a:xfrm>
              <a:off x="1356" y="1553"/>
              <a:ext cx="1938" cy="1919"/>
            </a:xfrm>
            <a:custGeom>
              <a:avLst/>
              <a:gdLst>
                <a:gd name="T0" fmla="*/ 0 w 1938"/>
                <a:gd name="T1" fmla="*/ 0 h 1919"/>
                <a:gd name="T2" fmla="*/ 546 w 1938"/>
                <a:gd name="T3" fmla="*/ 109 h 1919"/>
                <a:gd name="T4" fmla="*/ 1042 w 1938"/>
                <a:gd name="T5" fmla="*/ 1348 h 1919"/>
                <a:gd name="T6" fmla="*/ 1233 w 1938"/>
                <a:gd name="T7" fmla="*/ 1616 h 1919"/>
                <a:gd name="T8" fmla="*/ 1716 w 1938"/>
                <a:gd name="T9" fmla="*/ 1841 h 1919"/>
                <a:gd name="T10" fmla="*/ 1938 w 1938"/>
                <a:gd name="T11" fmla="*/ 1919 h 1919"/>
                <a:gd name="T12" fmla="*/ 0 60000 65536"/>
                <a:gd name="T13" fmla="*/ 0 60000 65536"/>
                <a:gd name="T14" fmla="*/ 0 60000 65536"/>
                <a:gd name="T15" fmla="*/ 0 60000 65536"/>
                <a:gd name="T16" fmla="*/ 0 60000 65536"/>
                <a:gd name="T17" fmla="*/ 0 60000 65536"/>
                <a:gd name="T18" fmla="*/ 0 w 1938"/>
                <a:gd name="T19" fmla="*/ 0 h 1919"/>
                <a:gd name="T20" fmla="*/ 1938 w 1938"/>
                <a:gd name="T21" fmla="*/ 1919 h 1919"/>
              </a:gdLst>
              <a:ahLst/>
              <a:cxnLst>
                <a:cxn ang="T12">
                  <a:pos x="T0" y="T1"/>
                </a:cxn>
                <a:cxn ang="T13">
                  <a:pos x="T2" y="T3"/>
                </a:cxn>
                <a:cxn ang="T14">
                  <a:pos x="T4" y="T5"/>
                </a:cxn>
                <a:cxn ang="T15">
                  <a:pos x="T6" y="T7"/>
                </a:cxn>
                <a:cxn ang="T16">
                  <a:pos x="T8" y="T9"/>
                </a:cxn>
                <a:cxn ang="T17">
                  <a:pos x="T10" y="T11"/>
                </a:cxn>
              </a:cxnLst>
              <a:rect l="T18" t="T19" r="T20" b="T21"/>
              <a:pathLst>
                <a:path w="1938" h="1919">
                  <a:moveTo>
                    <a:pt x="0" y="0"/>
                  </a:moveTo>
                  <a:lnTo>
                    <a:pt x="546" y="109"/>
                  </a:lnTo>
                  <a:lnTo>
                    <a:pt x="1042" y="1348"/>
                  </a:lnTo>
                  <a:lnTo>
                    <a:pt x="1233" y="1616"/>
                  </a:lnTo>
                  <a:lnTo>
                    <a:pt x="1716" y="1841"/>
                  </a:lnTo>
                  <a:lnTo>
                    <a:pt x="1938" y="1919"/>
                  </a:lnTo>
                </a:path>
              </a:pathLst>
            </a:custGeom>
            <a:noFill/>
            <a:ln w="44450" cap="flat" cmpd="sng">
              <a:solidFill>
                <a:srgbClr val="000000"/>
              </a:solidFill>
              <a:prstDash val="dash"/>
              <a:round/>
              <a:headEnd type="none" w="med" len="med"/>
              <a:tailEnd type="none" w="med" len="med"/>
            </a:ln>
          </p:spPr>
          <p:txBody>
            <a:bodyPr anchor="ctr" anchorCtr="1">
              <a:spAutoFit/>
            </a:bodyPr>
            <a:lstStyle/>
            <a:p>
              <a:endParaRPr lang="en-US"/>
            </a:p>
          </p:txBody>
        </p:sp>
        <p:sp>
          <p:nvSpPr>
            <p:cNvPr id="11273" name="Text Box 13"/>
            <p:cNvSpPr txBox="1">
              <a:spLocks noChangeArrowheads="1"/>
            </p:cNvSpPr>
            <p:nvPr/>
          </p:nvSpPr>
          <p:spPr bwMode="auto">
            <a:xfrm>
              <a:off x="522" y="1805"/>
              <a:ext cx="288" cy="231"/>
            </a:xfrm>
            <a:prstGeom prst="rect">
              <a:avLst/>
            </a:prstGeom>
            <a:solidFill>
              <a:schemeClr val="bg1"/>
            </a:solidFill>
            <a:ln w="15875">
              <a:solidFill>
                <a:schemeClr val="tx1"/>
              </a:solidFill>
              <a:miter lim="800000"/>
              <a:headEnd/>
              <a:tailEnd type="none" w="lg" len="lg"/>
            </a:ln>
          </p:spPr>
          <p:txBody>
            <a:bodyPr anchor="ctr" anchorCtr="1">
              <a:spAutoFit/>
            </a:bodyPr>
            <a:lstStyle/>
            <a:p>
              <a:pPr algn="r"/>
              <a:r>
                <a:rPr lang="en-US" sz="1700"/>
                <a:t>80</a:t>
              </a:r>
            </a:p>
          </p:txBody>
        </p:sp>
        <p:sp>
          <p:nvSpPr>
            <p:cNvPr id="11274" name="Text Box 14"/>
            <p:cNvSpPr txBox="1">
              <a:spLocks noChangeArrowheads="1"/>
            </p:cNvSpPr>
            <p:nvPr/>
          </p:nvSpPr>
          <p:spPr bwMode="auto">
            <a:xfrm>
              <a:off x="432" y="1402"/>
              <a:ext cx="378" cy="231"/>
            </a:xfrm>
            <a:prstGeom prst="rect">
              <a:avLst/>
            </a:prstGeom>
            <a:solidFill>
              <a:schemeClr val="bg1"/>
            </a:solidFill>
            <a:ln w="15875">
              <a:solidFill>
                <a:schemeClr val="tx1"/>
              </a:solidFill>
              <a:miter lim="800000"/>
              <a:headEnd/>
              <a:tailEnd type="none" w="lg" len="lg"/>
            </a:ln>
          </p:spPr>
          <p:txBody>
            <a:bodyPr anchor="ctr" anchorCtr="1">
              <a:spAutoFit/>
            </a:bodyPr>
            <a:lstStyle/>
            <a:p>
              <a:pPr algn="r"/>
              <a:r>
                <a:rPr lang="en-US" sz="1700"/>
                <a:t>100</a:t>
              </a:r>
            </a:p>
          </p:txBody>
        </p:sp>
        <p:sp>
          <p:nvSpPr>
            <p:cNvPr id="11275" name="Text Box 15"/>
            <p:cNvSpPr txBox="1">
              <a:spLocks noChangeArrowheads="1"/>
            </p:cNvSpPr>
            <p:nvPr/>
          </p:nvSpPr>
          <p:spPr bwMode="auto">
            <a:xfrm>
              <a:off x="432" y="999"/>
              <a:ext cx="378" cy="231"/>
            </a:xfrm>
            <a:prstGeom prst="rect">
              <a:avLst/>
            </a:prstGeom>
            <a:solidFill>
              <a:schemeClr val="bg1"/>
            </a:solidFill>
            <a:ln w="15875">
              <a:solidFill>
                <a:schemeClr val="tx1"/>
              </a:solidFill>
              <a:miter lim="800000"/>
              <a:headEnd/>
              <a:tailEnd type="none" w="lg" len="lg"/>
            </a:ln>
          </p:spPr>
          <p:txBody>
            <a:bodyPr anchor="ctr" anchorCtr="1">
              <a:spAutoFit/>
            </a:bodyPr>
            <a:lstStyle/>
            <a:p>
              <a:pPr algn="r"/>
              <a:r>
                <a:rPr lang="en-US" sz="1700"/>
                <a:t>120</a:t>
              </a:r>
            </a:p>
          </p:txBody>
        </p:sp>
        <p:sp>
          <p:nvSpPr>
            <p:cNvPr id="11276" name="Text Box 16"/>
            <p:cNvSpPr txBox="1">
              <a:spLocks noChangeArrowheads="1"/>
            </p:cNvSpPr>
            <p:nvPr/>
          </p:nvSpPr>
          <p:spPr bwMode="auto">
            <a:xfrm>
              <a:off x="522" y="2208"/>
              <a:ext cx="288" cy="231"/>
            </a:xfrm>
            <a:prstGeom prst="rect">
              <a:avLst/>
            </a:prstGeom>
            <a:solidFill>
              <a:schemeClr val="bg1"/>
            </a:solidFill>
            <a:ln w="15875">
              <a:solidFill>
                <a:schemeClr val="tx1"/>
              </a:solidFill>
              <a:miter lim="800000"/>
              <a:headEnd/>
              <a:tailEnd type="none" w="lg" len="lg"/>
            </a:ln>
          </p:spPr>
          <p:txBody>
            <a:bodyPr anchor="ctr" anchorCtr="1">
              <a:spAutoFit/>
            </a:bodyPr>
            <a:lstStyle/>
            <a:p>
              <a:pPr algn="r"/>
              <a:r>
                <a:rPr lang="en-US" sz="1700"/>
                <a:t>60</a:t>
              </a:r>
            </a:p>
          </p:txBody>
        </p:sp>
        <p:sp>
          <p:nvSpPr>
            <p:cNvPr id="11277" name="Text Box 17"/>
            <p:cNvSpPr txBox="1">
              <a:spLocks noChangeArrowheads="1"/>
            </p:cNvSpPr>
            <p:nvPr/>
          </p:nvSpPr>
          <p:spPr bwMode="auto">
            <a:xfrm>
              <a:off x="522" y="2611"/>
              <a:ext cx="288" cy="231"/>
            </a:xfrm>
            <a:prstGeom prst="rect">
              <a:avLst/>
            </a:prstGeom>
            <a:solidFill>
              <a:schemeClr val="bg1"/>
            </a:solidFill>
            <a:ln w="15875">
              <a:solidFill>
                <a:schemeClr val="tx1"/>
              </a:solidFill>
              <a:miter lim="800000"/>
              <a:headEnd/>
              <a:tailEnd type="none" w="lg" len="lg"/>
            </a:ln>
          </p:spPr>
          <p:txBody>
            <a:bodyPr anchor="ctr" anchorCtr="1">
              <a:spAutoFit/>
            </a:bodyPr>
            <a:lstStyle/>
            <a:p>
              <a:pPr algn="r"/>
              <a:r>
                <a:rPr lang="en-US" sz="1700"/>
                <a:t>40</a:t>
              </a:r>
            </a:p>
          </p:txBody>
        </p:sp>
        <p:sp>
          <p:nvSpPr>
            <p:cNvPr id="11278" name="Text Box 18"/>
            <p:cNvSpPr txBox="1">
              <a:spLocks noChangeArrowheads="1"/>
            </p:cNvSpPr>
            <p:nvPr/>
          </p:nvSpPr>
          <p:spPr bwMode="auto">
            <a:xfrm>
              <a:off x="522" y="3015"/>
              <a:ext cx="288" cy="231"/>
            </a:xfrm>
            <a:prstGeom prst="rect">
              <a:avLst/>
            </a:prstGeom>
            <a:solidFill>
              <a:schemeClr val="bg1"/>
            </a:solidFill>
            <a:ln w="15875">
              <a:solidFill>
                <a:schemeClr val="tx1"/>
              </a:solidFill>
              <a:miter lim="800000"/>
              <a:headEnd/>
              <a:tailEnd type="none" w="lg" len="lg"/>
            </a:ln>
          </p:spPr>
          <p:txBody>
            <a:bodyPr anchor="ctr" anchorCtr="1">
              <a:spAutoFit/>
            </a:bodyPr>
            <a:lstStyle/>
            <a:p>
              <a:pPr algn="r"/>
              <a:r>
                <a:rPr lang="en-US" sz="1700"/>
                <a:t>20</a:t>
              </a:r>
            </a:p>
          </p:txBody>
        </p:sp>
        <p:sp>
          <p:nvSpPr>
            <p:cNvPr id="11279" name="Line 20"/>
            <p:cNvSpPr>
              <a:spLocks noChangeShapeType="1"/>
            </p:cNvSpPr>
            <p:nvPr/>
          </p:nvSpPr>
          <p:spPr bwMode="auto">
            <a:xfrm>
              <a:off x="856" y="3142"/>
              <a:ext cx="96" cy="0"/>
            </a:xfrm>
            <a:prstGeom prst="line">
              <a:avLst/>
            </a:prstGeom>
            <a:noFill/>
            <a:ln w="25400">
              <a:solidFill>
                <a:schemeClr val="tx1"/>
              </a:solidFill>
              <a:round/>
              <a:headEnd/>
              <a:tailEnd type="none" w="lg" len="lg"/>
            </a:ln>
          </p:spPr>
          <p:txBody>
            <a:bodyPr anchor="ctr">
              <a:spAutoFit/>
            </a:bodyPr>
            <a:lstStyle/>
            <a:p>
              <a:endParaRPr lang="en-US"/>
            </a:p>
          </p:txBody>
        </p:sp>
        <p:sp>
          <p:nvSpPr>
            <p:cNvPr id="11280" name="Line 21"/>
            <p:cNvSpPr>
              <a:spLocks noChangeShapeType="1"/>
            </p:cNvSpPr>
            <p:nvPr/>
          </p:nvSpPr>
          <p:spPr bwMode="auto">
            <a:xfrm>
              <a:off x="856" y="2735"/>
              <a:ext cx="96" cy="0"/>
            </a:xfrm>
            <a:prstGeom prst="line">
              <a:avLst/>
            </a:prstGeom>
            <a:noFill/>
            <a:ln w="25400">
              <a:solidFill>
                <a:schemeClr val="tx1"/>
              </a:solidFill>
              <a:round/>
              <a:headEnd/>
              <a:tailEnd type="none" w="lg" len="lg"/>
            </a:ln>
          </p:spPr>
          <p:txBody>
            <a:bodyPr anchor="ctr">
              <a:spAutoFit/>
            </a:bodyPr>
            <a:lstStyle/>
            <a:p>
              <a:endParaRPr lang="en-US"/>
            </a:p>
          </p:txBody>
        </p:sp>
        <p:sp>
          <p:nvSpPr>
            <p:cNvPr id="11281" name="Line 22"/>
            <p:cNvSpPr>
              <a:spLocks noChangeShapeType="1"/>
            </p:cNvSpPr>
            <p:nvPr/>
          </p:nvSpPr>
          <p:spPr bwMode="auto">
            <a:xfrm>
              <a:off x="856" y="2328"/>
              <a:ext cx="96" cy="0"/>
            </a:xfrm>
            <a:prstGeom prst="line">
              <a:avLst/>
            </a:prstGeom>
            <a:noFill/>
            <a:ln w="25400">
              <a:solidFill>
                <a:schemeClr val="tx1"/>
              </a:solidFill>
              <a:round/>
              <a:headEnd/>
              <a:tailEnd type="none" w="lg" len="lg"/>
            </a:ln>
          </p:spPr>
          <p:txBody>
            <a:bodyPr anchor="ctr">
              <a:spAutoFit/>
            </a:bodyPr>
            <a:lstStyle/>
            <a:p>
              <a:endParaRPr lang="en-US"/>
            </a:p>
          </p:txBody>
        </p:sp>
        <p:sp>
          <p:nvSpPr>
            <p:cNvPr id="11282" name="Line 23"/>
            <p:cNvSpPr>
              <a:spLocks noChangeShapeType="1"/>
            </p:cNvSpPr>
            <p:nvPr/>
          </p:nvSpPr>
          <p:spPr bwMode="auto">
            <a:xfrm>
              <a:off x="856" y="1921"/>
              <a:ext cx="96" cy="0"/>
            </a:xfrm>
            <a:prstGeom prst="line">
              <a:avLst/>
            </a:prstGeom>
            <a:noFill/>
            <a:ln w="25400">
              <a:solidFill>
                <a:schemeClr val="tx1"/>
              </a:solidFill>
              <a:round/>
              <a:headEnd/>
              <a:tailEnd type="none" w="lg" len="lg"/>
            </a:ln>
          </p:spPr>
          <p:txBody>
            <a:bodyPr anchor="ctr">
              <a:spAutoFit/>
            </a:bodyPr>
            <a:lstStyle/>
            <a:p>
              <a:endParaRPr lang="en-US"/>
            </a:p>
          </p:txBody>
        </p:sp>
        <p:sp>
          <p:nvSpPr>
            <p:cNvPr id="11283" name="Line 24"/>
            <p:cNvSpPr>
              <a:spLocks noChangeShapeType="1"/>
            </p:cNvSpPr>
            <p:nvPr/>
          </p:nvSpPr>
          <p:spPr bwMode="auto">
            <a:xfrm>
              <a:off x="856" y="1514"/>
              <a:ext cx="96" cy="0"/>
            </a:xfrm>
            <a:prstGeom prst="line">
              <a:avLst/>
            </a:prstGeom>
            <a:noFill/>
            <a:ln w="25400">
              <a:solidFill>
                <a:schemeClr val="tx1"/>
              </a:solidFill>
              <a:round/>
              <a:headEnd/>
              <a:tailEnd type="none" w="lg" len="lg"/>
            </a:ln>
          </p:spPr>
          <p:txBody>
            <a:bodyPr anchor="ctr">
              <a:spAutoFit/>
            </a:bodyPr>
            <a:lstStyle/>
            <a:p>
              <a:endParaRPr lang="en-US"/>
            </a:p>
          </p:txBody>
        </p:sp>
        <p:sp>
          <p:nvSpPr>
            <p:cNvPr id="11284" name="Line 25"/>
            <p:cNvSpPr>
              <a:spLocks noChangeShapeType="1"/>
            </p:cNvSpPr>
            <p:nvPr/>
          </p:nvSpPr>
          <p:spPr bwMode="auto">
            <a:xfrm>
              <a:off x="856" y="1108"/>
              <a:ext cx="96" cy="0"/>
            </a:xfrm>
            <a:prstGeom prst="line">
              <a:avLst/>
            </a:prstGeom>
            <a:noFill/>
            <a:ln w="25400">
              <a:solidFill>
                <a:schemeClr val="tx1"/>
              </a:solidFill>
              <a:round/>
              <a:headEnd/>
              <a:tailEnd type="none" w="lg" len="lg"/>
            </a:ln>
          </p:spPr>
          <p:txBody>
            <a:bodyPr anchor="ctr">
              <a:spAutoFit/>
            </a:bodyPr>
            <a:lstStyle/>
            <a:p>
              <a:endParaRPr lang="en-US"/>
            </a:p>
          </p:txBody>
        </p:sp>
        <p:sp>
          <p:nvSpPr>
            <p:cNvPr id="11285" name="Line 26"/>
            <p:cNvSpPr>
              <a:spLocks noChangeShapeType="1"/>
            </p:cNvSpPr>
            <p:nvPr/>
          </p:nvSpPr>
          <p:spPr bwMode="auto">
            <a:xfrm>
              <a:off x="3994" y="624"/>
              <a:ext cx="0" cy="3022"/>
            </a:xfrm>
            <a:prstGeom prst="line">
              <a:avLst/>
            </a:prstGeom>
            <a:noFill/>
            <a:ln w="19050">
              <a:solidFill>
                <a:srgbClr val="000000"/>
              </a:solidFill>
              <a:prstDash val="lgDashDot"/>
              <a:round/>
              <a:headEnd/>
              <a:tailEnd type="none" w="lg" len="lg"/>
            </a:ln>
          </p:spPr>
          <p:txBody>
            <a:bodyPr anchor="ctr" anchorCtr="1">
              <a:spAutoFit/>
            </a:bodyPr>
            <a:lstStyle/>
            <a:p>
              <a:endParaRPr lang="en-US"/>
            </a:p>
          </p:txBody>
        </p:sp>
        <p:sp>
          <p:nvSpPr>
            <p:cNvPr id="11286" name="Line 27"/>
            <p:cNvSpPr>
              <a:spLocks noChangeShapeType="1"/>
            </p:cNvSpPr>
            <p:nvPr/>
          </p:nvSpPr>
          <p:spPr bwMode="auto">
            <a:xfrm>
              <a:off x="5056" y="624"/>
              <a:ext cx="0" cy="3022"/>
            </a:xfrm>
            <a:prstGeom prst="line">
              <a:avLst/>
            </a:prstGeom>
            <a:noFill/>
            <a:ln w="19050">
              <a:solidFill>
                <a:srgbClr val="000000"/>
              </a:solidFill>
              <a:prstDash val="lgDashDot"/>
              <a:round/>
              <a:headEnd/>
              <a:tailEnd type="none" w="lg" len="lg"/>
            </a:ln>
          </p:spPr>
          <p:txBody>
            <a:bodyPr anchor="ctr" anchorCtr="1">
              <a:spAutoFit/>
            </a:bodyPr>
            <a:lstStyle/>
            <a:p>
              <a:endParaRPr lang="en-US"/>
            </a:p>
          </p:txBody>
        </p:sp>
        <p:sp>
          <p:nvSpPr>
            <p:cNvPr id="11287" name="Line 28"/>
            <p:cNvSpPr>
              <a:spLocks noChangeShapeType="1"/>
            </p:cNvSpPr>
            <p:nvPr/>
          </p:nvSpPr>
          <p:spPr bwMode="auto">
            <a:xfrm>
              <a:off x="3729" y="624"/>
              <a:ext cx="0" cy="3022"/>
            </a:xfrm>
            <a:prstGeom prst="line">
              <a:avLst/>
            </a:prstGeom>
            <a:noFill/>
            <a:ln w="19050">
              <a:solidFill>
                <a:srgbClr val="000000"/>
              </a:solidFill>
              <a:prstDash val="lgDashDot"/>
              <a:round/>
              <a:headEnd/>
              <a:tailEnd type="none" w="lg" len="lg"/>
            </a:ln>
          </p:spPr>
          <p:txBody>
            <a:bodyPr anchor="ctr" anchorCtr="1">
              <a:spAutoFit/>
            </a:bodyPr>
            <a:lstStyle/>
            <a:p>
              <a:endParaRPr lang="en-US"/>
            </a:p>
          </p:txBody>
        </p:sp>
        <p:sp>
          <p:nvSpPr>
            <p:cNvPr id="11288" name="Line 29"/>
            <p:cNvSpPr>
              <a:spLocks noChangeShapeType="1"/>
            </p:cNvSpPr>
            <p:nvPr/>
          </p:nvSpPr>
          <p:spPr bwMode="auto">
            <a:xfrm>
              <a:off x="2867" y="624"/>
              <a:ext cx="0" cy="3022"/>
            </a:xfrm>
            <a:prstGeom prst="line">
              <a:avLst/>
            </a:prstGeom>
            <a:noFill/>
            <a:ln w="19050">
              <a:solidFill>
                <a:srgbClr val="000000"/>
              </a:solidFill>
              <a:prstDash val="lgDashDot"/>
              <a:round/>
              <a:headEnd/>
              <a:tailEnd type="none" w="lg" len="lg"/>
            </a:ln>
          </p:spPr>
          <p:txBody>
            <a:bodyPr anchor="ctr" anchorCtr="1">
              <a:spAutoFit/>
            </a:bodyPr>
            <a:lstStyle/>
            <a:p>
              <a:endParaRPr lang="en-US"/>
            </a:p>
          </p:txBody>
        </p:sp>
        <p:sp>
          <p:nvSpPr>
            <p:cNvPr id="11289" name="Line 30"/>
            <p:cNvSpPr>
              <a:spLocks noChangeShapeType="1"/>
            </p:cNvSpPr>
            <p:nvPr/>
          </p:nvSpPr>
          <p:spPr bwMode="auto">
            <a:xfrm>
              <a:off x="2469" y="624"/>
              <a:ext cx="0" cy="3022"/>
            </a:xfrm>
            <a:prstGeom prst="line">
              <a:avLst/>
            </a:prstGeom>
            <a:noFill/>
            <a:ln w="19050">
              <a:solidFill>
                <a:srgbClr val="000000"/>
              </a:solidFill>
              <a:prstDash val="lgDashDot"/>
              <a:round/>
              <a:headEnd/>
              <a:tailEnd type="none" w="lg" len="lg"/>
            </a:ln>
          </p:spPr>
          <p:txBody>
            <a:bodyPr anchor="ctr" anchorCtr="1">
              <a:spAutoFit/>
            </a:bodyPr>
            <a:lstStyle/>
            <a:p>
              <a:endParaRPr lang="en-US"/>
            </a:p>
          </p:txBody>
        </p:sp>
        <p:sp>
          <p:nvSpPr>
            <p:cNvPr id="11290" name="Line 31"/>
            <p:cNvSpPr>
              <a:spLocks noChangeShapeType="1"/>
            </p:cNvSpPr>
            <p:nvPr/>
          </p:nvSpPr>
          <p:spPr bwMode="auto">
            <a:xfrm>
              <a:off x="2070" y="624"/>
              <a:ext cx="0" cy="3022"/>
            </a:xfrm>
            <a:prstGeom prst="line">
              <a:avLst/>
            </a:prstGeom>
            <a:noFill/>
            <a:ln w="19050">
              <a:solidFill>
                <a:srgbClr val="000000"/>
              </a:solidFill>
              <a:prstDash val="lgDashDot"/>
              <a:round/>
              <a:headEnd/>
              <a:tailEnd type="none" w="lg" len="lg"/>
            </a:ln>
          </p:spPr>
          <p:txBody>
            <a:bodyPr anchor="ctr" anchorCtr="1">
              <a:spAutoFit/>
            </a:bodyPr>
            <a:lstStyle/>
            <a:p>
              <a:endParaRPr lang="en-US"/>
            </a:p>
          </p:txBody>
        </p:sp>
        <p:sp>
          <p:nvSpPr>
            <p:cNvPr id="11291" name="Line 32"/>
            <p:cNvSpPr>
              <a:spLocks noChangeShapeType="1"/>
            </p:cNvSpPr>
            <p:nvPr/>
          </p:nvSpPr>
          <p:spPr bwMode="auto">
            <a:xfrm>
              <a:off x="1341" y="624"/>
              <a:ext cx="0" cy="3022"/>
            </a:xfrm>
            <a:prstGeom prst="line">
              <a:avLst/>
            </a:prstGeom>
            <a:noFill/>
            <a:ln w="19050">
              <a:solidFill>
                <a:srgbClr val="000000"/>
              </a:solidFill>
              <a:prstDash val="lgDashDot"/>
              <a:round/>
              <a:headEnd/>
              <a:tailEnd type="none" w="lg" len="lg"/>
            </a:ln>
          </p:spPr>
          <p:txBody>
            <a:bodyPr anchor="ctr" anchorCtr="1">
              <a:spAutoFit/>
            </a:bodyPr>
            <a:lstStyle/>
            <a:p>
              <a:endParaRPr lang="en-US"/>
            </a:p>
          </p:txBody>
        </p:sp>
        <p:sp>
          <p:nvSpPr>
            <p:cNvPr id="11292" name="Line 33"/>
            <p:cNvSpPr>
              <a:spLocks noChangeShapeType="1"/>
            </p:cNvSpPr>
            <p:nvPr/>
          </p:nvSpPr>
          <p:spPr bwMode="auto">
            <a:xfrm>
              <a:off x="1076" y="624"/>
              <a:ext cx="0" cy="3022"/>
            </a:xfrm>
            <a:prstGeom prst="line">
              <a:avLst/>
            </a:prstGeom>
            <a:noFill/>
            <a:ln w="19050">
              <a:solidFill>
                <a:srgbClr val="000000"/>
              </a:solidFill>
              <a:prstDash val="lgDashDot"/>
              <a:round/>
              <a:headEnd/>
              <a:tailEnd type="none" w="lg" len="lg"/>
            </a:ln>
          </p:spPr>
          <p:txBody>
            <a:bodyPr anchor="ctr" anchorCtr="1">
              <a:spAutoFit/>
            </a:bodyPr>
            <a:lstStyle/>
            <a:p>
              <a:endParaRPr lang="en-US"/>
            </a:p>
          </p:txBody>
        </p:sp>
        <p:sp>
          <p:nvSpPr>
            <p:cNvPr id="11293" name="Line 34"/>
            <p:cNvSpPr>
              <a:spLocks noChangeShapeType="1"/>
            </p:cNvSpPr>
            <p:nvPr/>
          </p:nvSpPr>
          <p:spPr bwMode="auto">
            <a:xfrm>
              <a:off x="3530" y="624"/>
              <a:ext cx="0" cy="3022"/>
            </a:xfrm>
            <a:prstGeom prst="line">
              <a:avLst/>
            </a:prstGeom>
            <a:noFill/>
            <a:ln w="19050">
              <a:solidFill>
                <a:srgbClr val="000000"/>
              </a:solidFill>
              <a:prstDash val="lgDashDot"/>
              <a:round/>
              <a:headEnd/>
              <a:tailEnd type="none" w="lg" len="lg"/>
            </a:ln>
          </p:spPr>
          <p:txBody>
            <a:bodyPr anchor="ctr" anchorCtr="1">
              <a:spAutoFit/>
            </a:bodyPr>
            <a:lstStyle/>
            <a:p>
              <a:endParaRPr lang="en-US"/>
            </a:p>
          </p:txBody>
        </p:sp>
        <p:sp>
          <p:nvSpPr>
            <p:cNvPr id="11294" name="Text Box 35"/>
            <p:cNvSpPr txBox="1">
              <a:spLocks noChangeArrowheads="1"/>
            </p:cNvSpPr>
            <p:nvPr/>
          </p:nvSpPr>
          <p:spPr bwMode="auto">
            <a:xfrm rot="-5400000">
              <a:off x="822" y="652"/>
              <a:ext cx="768" cy="231"/>
            </a:xfrm>
            <a:prstGeom prst="rect">
              <a:avLst/>
            </a:prstGeom>
            <a:solidFill>
              <a:schemeClr val="bg1"/>
            </a:solidFill>
            <a:ln w="15875">
              <a:solidFill>
                <a:schemeClr val="tx1"/>
              </a:solidFill>
              <a:miter lim="800000"/>
              <a:headEnd/>
              <a:tailEnd type="none" w="med" len="lg"/>
            </a:ln>
          </p:spPr>
          <p:txBody>
            <a:bodyPr anchor="ctr" anchorCtr="1">
              <a:spAutoFit/>
            </a:bodyPr>
            <a:lstStyle/>
            <a:p>
              <a:pPr eaLnBrk="0" hangingPunct="0"/>
              <a:r>
                <a:rPr lang="en-US" sz="1700"/>
                <a:t>L ventricle</a:t>
              </a:r>
            </a:p>
          </p:txBody>
        </p:sp>
        <p:sp>
          <p:nvSpPr>
            <p:cNvPr id="11295" name="Text Box 36"/>
            <p:cNvSpPr txBox="1">
              <a:spLocks noChangeArrowheads="1"/>
            </p:cNvSpPr>
            <p:nvPr/>
          </p:nvSpPr>
          <p:spPr bwMode="auto">
            <a:xfrm rot="-5400000">
              <a:off x="1476" y="580"/>
              <a:ext cx="624" cy="231"/>
            </a:xfrm>
            <a:prstGeom prst="rect">
              <a:avLst/>
            </a:prstGeom>
            <a:solidFill>
              <a:schemeClr val="bg1"/>
            </a:solidFill>
            <a:ln w="15875">
              <a:solidFill>
                <a:schemeClr val="tx1"/>
              </a:solidFill>
              <a:miter lim="800000"/>
              <a:headEnd/>
              <a:tailEnd type="none" w="med" len="lg"/>
            </a:ln>
          </p:spPr>
          <p:txBody>
            <a:bodyPr anchor="ctr" anchorCtr="1">
              <a:spAutoFit/>
            </a:bodyPr>
            <a:lstStyle/>
            <a:p>
              <a:pPr eaLnBrk="0" hangingPunct="0"/>
              <a:r>
                <a:rPr lang="en-US" sz="1700"/>
                <a:t>Arteries</a:t>
              </a:r>
            </a:p>
          </p:txBody>
        </p:sp>
        <p:sp>
          <p:nvSpPr>
            <p:cNvPr id="11296" name="Text Box 37"/>
            <p:cNvSpPr txBox="1">
              <a:spLocks noChangeArrowheads="1"/>
            </p:cNvSpPr>
            <p:nvPr/>
          </p:nvSpPr>
          <p:spPr bwMode="auto">
            <a:xfrm rot="-5400000">
              <a:off x="2281" y="1315"/>
              <a:ext cx="787" cy="231"/>
            </a:xfrm>
            <a:prstGeom prst="rect">
              <a:avLst/>
            </a:prstGeom>
            <a:solidFill>
              <a:schemeClr val="bg1"/>
            </a:solidFill>
            <a:ln w="15875">
              <a:solidFill>
                <a:schemeClr val="tx1"/>
              </a:solidFill>
              <a:miter lim="800000"/>
              <a:headEnd/>
              <a:tailEnd type="none" w="med" len="lg"/>
            </a:ln>
          </p:spPr>
          <p:txBody>
            <a:bodyPr anchor="ctr" anchorCtr="1">
              <a:spAutoFit/>
            </a:bodyPr>
            <a:lstStyle/>
            <a:p>
              <a:pPr eaLnBrk="0" hangingPunct="0"/>
              <a:r>
                <a:rPr lang="en-US" sz="1700"/>
                <a:t>Capillaries</a:t>
              </a:r>
            </a:p>
          </p:txBody>
        </p:sp>
        <p:sp>
          <p:nvSpPr>
            <p:cNvPr id="11297" name="Text Box 38"/>
            <p:cNvSpPr txBox="1">
              <a:spLocks noChangeArrowheads="1"/>
            </p:cNvSpPr>
            <p:nvPr/>
          </p:nvSpPr>
          <p:spPr bwMode="auto">
            <a:xfrm rot="-5400000">
              <a:off x="1912" y="1338"/>
              <a:ext cx="740" cy="231"/>
            </a:xfrm>
            <a:prstGeom prst="rect">
              <a:avLst/>
            </a:prstGeom>
            <a:solidFill>
              <a:schemeClr val="bg1"/>
            </a:solidFill>
            <a:ln w="15875">
              <a:solidFill>
                <a:schemeClr val="tx1"/>
              </a:solidFill>
              <a:miter lim="800000"/>
              <a:headEnd/>
              <a:tailEnd type="none" w="med" len="lg"/>
            </a:ln>
          </p:spPr>
          <p:txBody>
            <a:bodyPr anchor="ctr" anchorCtr="1">
              <a:spAutoFit/>
            </a:bodyPr>
            <a:lstStyle/>
            <a:p>
              <a:pPr eaLnBrk="0" hangingPunct="0"/>
              <a:r>
                <a:rPr lang="en-US" sz="1700"/>
                <a:t>Arterioles</a:t>
              </a:r>
            </a:p>
          </p:txBody>
        </p:sp>
        <p:sp>
          <p:nvSpPr>
            <p:cNvPr id="11298" name="Text Box 39"/>
            <p:cNvSpPr txBox="1">
              <a:spLocks noChangeArrowheads="1"/>
            </p:cNvSpPr>
            <p:nvPr/>
          </p:nvSpPr>
          <p:spPr bwMode="auto">
            <a:xfrm rot="-5400000">
              <a:off x="3833" y="1402"/>
              <a:ext cx="613" cy="231"/>
            </a:xfrm>
            <a:prstGeom prst="rect">
              <a:avLst/>
            </a:prstGeom>
            <a:solidFill>
              <a:schemeClr val="bg1"/>
            </a:solidFill>
            <a:ln w="15875">
              <a:solidFill>
                <a:schemeClr val="tx1"/>
              </a:solidFill>
              <a:miter lim="800000"/>
              <a:headEnd/>
              <a:tailEnd type="none" w="med" len="lg"/>
            </a:ln>
          </p:spPr>
          <p:txBody>
            <a:bodyPr anchor="ctr" anchorCtr="1">
              <a:spAutoFit/>
            </a:bodyPr>
            <a:lstStyle/>
            <a:p>
              <a:pPr eaLnBrk="0" hangingPunct="0"/>
              <a:r>
                <a:rPr lang="en-US" sz="1700"/>
                <a:t>Arteries</a:t>
              </a:r>
            </a:p>
          </p:txBody>
        </p:sp>
        <p:sp>
          <p:nvSpPr>
            <p:cNvPr id="11299" name="Text Box 40"/>
            <p:cNvSpPr txBox="1">
              <a:spLocks noChangeArrowheads="1"/>
            </p:cNvSpPr>
            <p:nvPr/>
          </p:nvSpPr>
          <p:spPr bwMode="auto">
            <a:xfrm rot="-5400000">
              <a:off x="3281" y="1361"/>
              <a:ext cx="695" cy="231"/>
            </a:xfrm>
            <a:prstGeom prst="rect">
              <a:avLst/>
            </a:prstGeom>
            <a:solidFill>
              <a:schemeClr val="bg1"/>
            </a:solidFill>
            <a:ln w="15875">
              <a:solidFill>
                <a:schemeClr val="tx1"/>
              </a:solidFill>
              <a:miter lim="800000"/>
              <a:headEnd/>
              <a:tailEnd type="none" w="med" len="lg"/>
            </a:ln>
          </p:spPr>
          <p:txBody>
            <a:bodyPr anchor="ctr" anchorCtr="1">
              <a:spAutoFit/>
            </a:bodyPr>
            <a:lstStyle/>
            <a:p>
              <a:pPr eaLnBrk="0" hangingPunct="0"/>
              <a:r>
                <a:rPr lang="en-US" sz="1700"/>
                <a:t>Rt atrium</a:t>
              </a:r>
            </a:p>
          </p:txBody>
        </p:sp>
        <p:sp>
          <p:nvSpPr>
            <p:cNvPr id="11300" name="Text Box 41"/>
            <p:cNvSpPr txBox="1">
              <a:spLocks noChangeArrowheads="1"/>
            </p:cNvSpPr>
            <p:nvPr/>
          </p:nvSpPr>
          <p:spPr bwMode="auto">
            <a:xfrm rot="-5400000">
              <a:off x="3483" y="1301"/>
              <a:ext cx="815" cy="231"/>
            </a:xfrm>
            <a:prstGeom prst="rect">
              <a:avLst/>
            </a:prstGeom>
            <a:solidFill>
              <a:schemeClr val="bg1"/>
            </a:solidFill>
            <a:ln w="15875">
              <a:solidFill>
                <a:schemeClr val="tx1"/>
              </a:solidFill>
              <a:miter lim="800000"/>
              <a:headEnd/>
              <a:tailEnd type="none" w="med" len="lg"/>
            </a:ln>
          </p:spPr>
          <p:txBody>
            <a:bodyPr anchor="ctr" anchorCtr="1">
              <a:spAutoFit/>
            </a:bodyPr>
            <a:lstStyle/>
            <a:p>
              <a:pPr eaLnBrk="0" hangingPunct="0"/>
              <a:r>
                <a:rPr lang="en-US" sz="1700"/>
                <a:t>Rt ventricle</a:t>
              </a:r>
            </a:p>
          </p:txBody>
        </p:sp>
        <p:sp>
          <p:nvSpPr>
            <p:cNvPr id="11301" name="Text Box 42"/>
            <p:cNvSpPr txBox="1">
              <a:spLocks noChangeArrowheads="1"/>
            </p:cNvSpPr>
            <p:nvPr/>
          </p:nvSpPr>
          <p:spPr bwMode="auto">
            <a:xfrm rot="-5400000">
              <a:off x="3065" y="1458"/>
              <a:ext cx="500" cy="231"/>
            </a:xfrm>
            <a:prstGeom prst="rect">
              <a:avLst/>
            </a:prstGeom>
            <a:solidFill>
              <a:schemeClr val="bg1"/>
            </a:solidFill>
            <a:ln w="15875">
              <a:solidFill>
                <a:schemeClr val="tx1"/>
              </a:solidFill>
              <a:miter lim="800000"/>
              <a:headEnd/>
              <a:tailEnd type="none" w="med" len="lg"/>
            </a:ln>
          </p:spPr>
          <p:txBody>
            <a:bodyPr anchor="ctr" anchorCtr="1">
              <a:spAutoFit/>
            </a:bodyPr>
            <a:lstStyle/>
            <a:p>
              <a:pPr eaLnBrk="0" hangingPunct="0"/>
              <a:r>
                <a:rPr lang="en-US" sz="1700"/>
                <a:t>Veins</a:t>
              </a:r>
            </a:p>
          </p:txBody>
        </p:sp>
        <p:sp>
          <p:nvSpPr>
            <p:cNvPr id="11302" name="Text Box 43"/>
            <p:cNvSpPr txBox="1">
              <a:spLocks noChangeArrowheads="1"/>
            </p:cNvSpPr>
            <p:nvPr/>
          </p:nvSpPr>
          <p:spPr bwMode="auto">
            <a:xfrm rot="-5400000">
              <a:off x="4006" y="1312"/>
              <a:ext cx="792" cy="231"/>
            </a:xfrm>
            <a:prstGeom prst="rect">
              <a:avLst/>
            </a:prstGeom>
            <a:solidFill>
              <a:schemeClr val="bg1"/>
            </a:solidFill>
            <a:ln w="15875">
              <a:solidFill>
                <a:schemeClr val="tx1"/>
              </a:solidFill>
              <a:miter lim="800000"/>
              <a:headEnd/>
              <a:tailEnd type="none" w="med" len="lg"/>
            </a:ln>
          </p:spPr>
          <p:txBody>
            <a:bodyPr anchor="ctr" anchorCtr="1">
              <a:spAutoFit/>
            </a:bodyPr>
            <a:lstStyle/>
            <a:p>
              <a:pPr eaLnBrk="0" hangingPunct="0"/>
              <a:r>
                <a:rPr lang="en-US" sz="1700"/>
                <a:t>Capillaries</a:t>
              </a:r>
            </a:p>
          </p:txBody>
        </p:sp>
        <p:sp>
          <p:nvSpPr>
            <p:cNvPr id="11303" name="Text Box 44"/>
            <p:cNvSpPr txBox="1">
              <a:spLocks noChangeArrowheads="1"/>
            </p:cNvSpPr>
            <p:nvPr/>
          </p:nvSpPr>
          <p:spPr bwMode="auto">
            <a:xfrm rot="-5400000">
              <a:off x="4418" y="1463"/>
              <a:ext cx="491" cy="231"/>
            </a:xfrm>
            <a:prstGeom prst="rect">
              <a:avLst/>
            </a:prstGeom>
            <a:solidFill>
              <a:schemeClr val="bg1"/>
            </a:solidFill>
            <a:ln w="15875">
              <a:solidFill>
                <a:schemeClr val="tx1"/>
              </a:solidFill>
              <a:miter lim="800000"/>
              <a:headEnd/>
              <a:tailEnd type="none" w="med" len="lg"/>
            </a:ln>
          </p:spPr>
          <p:txBody>
            <a:bodyPr anchor="ctr" anchorCtr="1">
              <a:spAutoFit/>
            </a:bodyPr>
            <a:lstStyle/>
            <a:p>
              <a:pPr eaLnBrk="0" hangingPunct="0"/>
              <a:r>
                <a:rPr lang="en-US" sz="1700"/>
                <a:t>Veins</a:t>
              </a:r>
            </a:p>
          </p:txBody>
        </p:sp>
        <p:sp>
          <p:nvSpPr>
            <p:cNvPr id="11304" name="Text Box 45"/>
            <p:cNvSpPr txBox="1">
              <a:spLocks noChangeArrowheads="1"/>
            </p:cNvSpPr>
            <p:nvPr/>
          </p:nvSpPr>
          <p:spPr bwMode="auto">
            <a:xfrm rot="-5400000">
              <a:off x="4612" y="1394"/>
              <a:ext cx="628" cy="231"/>
            </a:xfrm>
            <a:prstGeom prst="rect">
              <a:avLst/>
            </a:prstGeom>
            <a:solidFill>
              <a:schemeClr val="bg1"/>
            </a:solidFill>
            <a:ln w="15875">
              <a:solidFill>
                <a:schemeClr val="tx1"/>
              </a:solidFill>
              <a:miter lim="800000"/>
              <a:headEnd/>
              <a:tailEnd type="none" w="med" len="lg"/>
            </a:ln>
          </p:spPr>
          <p:txBody>
            <a:bodyPr anchor="ctr" anchorCtr="1">
              <a:spAutoFit/>
            </a:bodyPr>
            <a:lstStyle/>
            <a:p>
              <a:pPr eaLnBrk="0" hangingPunct="0"/>
              <a:r>
                <a:rPr lang="en-US" sz="1700"/>
                <a:t>L atrium</a:t>
              </a:r>
            </a:p>
          </p:txBody>
        </p:sp>
        <p:sp>
          <p:nvSpPr>
            <p:cNvPr id="11305" name="Line 46"/>
            <p:cNvSpPr>
              <a:spLocks noChangeShapeType="1"/>
            </p:cNvSpPr>
            <p:nvPr/>
          </p:nvSpPr>
          <p:spPr bwMode="auto">
            <a:xfrm>
              <a:off x="943" y="769"/>
              <a:ext cx="0" cy="2821"/>
            </a:xfrm>
            <a:prstGeom prst="line">
              <a:avLst/>
            </a:prstGeom>
            <a:noFill/>
            <a:ln w="25400">
              <a:solidFill>
                <a:srgbClr val="000000"/>
              </a:solidFill>
              <a:round/>
              <a:headEnd/>
              <a:tailEnd/>
            </a:ln>
          </p:spPr>
          <p:txBody>
            <a:bodyPr anchor="ctr" anchorCtr="1">
              <a:spAutoFit/>
            </a:bodyPr>
            <a:lstStyle/>
            <a:p>
              <a:endParaRPr lang="en-US"/>
            </a:p>
          </p:txBody>
        </p:sp>
        <p:sp>
          <p:nvSpPr>
            <p:cNvPr id="11306" name="Line 47"/>
            <p:cNvSpPr>
              <a:spLocks noChangeShapeType="1"/>
            </p:cNvSpPr>
            <p:nvPr/>
          </p:nvSpPr>
          <p:spPr bwMode="auto">
            <a:xfrm rot="-5400000">
              <a:off x="3232" y="1301"/>
              <a:ext cx="0" cy="4577"/>
            </a:xfrm>
            <a:prstGeom prst="line">
              <a:avLst/>
            </a:prstGeom>
            <a:noFill/>
            <a:ln w="25400">
              <a:solidFill>
                <a:srgbClr val="000000"/>
              </a:solidFill>
              <a:round/>
              <a:headEnd/>
              <a:tailEnd/>
            </a:ln>
          </p:spPr>
          <p:txBody>
            <a:bodyPr anchor="ctr" anchorCtr="1">
              <a:spAutoFit/>
            </a:bodyPr>
            <a:lstStyle/>
            <a:p>
              <a:endParaRPr lang="en-US"/>
            </a:p>
          </p:txBody>
        </p:sp>
        <p:sp>
          <p:nvSpPr>
            <p:cNvPr id="11307" name="Text Box 48"/>
            <p:cNvSpPr txBox="1">
              <a:spLocks noChangeArrowheads="1"/>
            </p:cNvSpPr>
            <p:nvPr/>
          </p:nvSpPr>
          <p:spPr bwMode="auto">
            <a:xfrm rot="-5400000">
              <a:off x="4947" y="1324"/>
              <a:ext cx="768" cy="231"/>
            </a:xfrm>
            <a:prstGeom prst="rect">
              <a:avLst/>
            </a:prstGeom>
            <a:solidFill>
              <a:schemeClr val="bg1"/>
            </a:solidFill>
            <a:ln w="15875">
              <a:solidFill>
                <a:schemeClr val="tx1"/>
              </a:solidFill>
              <a:miter lim="800000"/>
              <a:headEnd/>
              <a:tailEnd type="none" w="med" len="lg"/>
            </a:ln>
          </p:spPr>
          <p:txBody>
            <a:bodyPr anchor="ctr" anchorCtr="1">
              <a:spAutoFit/>
            </a:bodyPr>
            <a:lstStyle/>
            <a:p>
              <a:pPr eaLnBrk="0" hangingPunct="0"/>
              <a:r>
                <a:rPr lang="en-US" sz="1700"/>
                <a:t>L ventricle</a:t>
              </a:r>
            </a:p>
          </p:txBody>
        </p:sp>
        <p:sp>
          <p:nvSpPr>
            <p:cNvPr id="11308" name="Text Box 49"/>
            <p:cNvSpPr txBox="1">
              <a:spLocks noChangeArrowheads="1"/>
            </p:cNvSpPr>
            <p:nvPr/>
          </p:nvSpPr>
          <p:spPr bwMode="auto">
            <a:xfrm rot="-5400000">
              <a:off x="2704" y="1387"/>
              <a:ext cx="643" cy="231"/>
            </a:xfrm>
            <a:prstGeom prst="rect">
              <a:avLst/>
            </a:prstGeom>
            <a:solidFill>
              <a:schemeClr val="bg1"/>
            </a:solidFill>
            <a:ln w="15875">
              <a:solidFill>
                <a:schemeClr val="tx1"/>
              </a:solidFill>
              <a:miter lim="800000"/>
              <a:headEnd/>
              <a:tailEnd type="none" w="med" len="lg"/>
            </a:ln>
          </p:spPr>
          <p:txBody>
            <a:bodyPr anchor="ctr" anchorCtr="1">
              <a:spAutoFit/>
            </a:bodyPr>
            <a:lstStyle/>
            <a:p>
              <a:pPr eaLnBrk="0" hangingPunct="0"/>
              <a:r>
                <a:rPr lang="en-US" sz="1700"/>
                <a:t>Venules</a:t>
              </a:r>
            </a:p>
          </p:txBody>
        </p:sp>
        <p:sp>
          <p:nvSpPr>
            <p:cNvPr id="11309" name="Text Box 50"/>
            <p:cNvSpPr txBox="1">
              <a:spLocks noChangeArrowheads="1"/>
            </p:cNvSpPr>
            <p:nvPr/>
          </p:nvSpPr>
          <p:spPr bwMode="auto">
            <a:xfrm>
              <a:off x="4032" y="480"/>
              <a:ext cx="777" cy="231"/>
            </a:xfrm>
            <a:prstGeom prst="rect">
              <a:avLst/>
            </a:prstGeom>
            <a:solidFill>
              <a:schemeClr val="bg1"/>
            </a:solidFill>
            <a:ln w="15875">
              <a:solidFill>
                <a:schemeClr val="tx1"/>
              </a:solidFill>
              <a:miter lim="800000"/>
              <a:headEnd/>
              <a:tailEnd type="none" w="med" len="lg"/>
            </a:ln>
          </p:spPr>
          <p:txBody>
            <a:bodyPr wrap="none" anchor="ctr" anchorCtr="1">
              <a:spAutoFit/>
            </a:bodyPr>
            <a:lstStyle/>
            <a:p>
              <a:pPr eaLnBrk="0" hangingPunct="0"/>
              <a:r>
                <a:rPr lang="en-US" sz="1700"/>
                <a:t>Pulmonary</a:t>
              </a:r>
            </a:p>
          </p:txBody>
        </p:sp>
        <p:sp>
          <p:nvSpPr>
            <p:cNvPr id="11310" name="Text Box 51"/>
            <p:cNvSpPr txBox="1">
              <a:spLocks noChangeArrowheads="1"/>
            </p:cNvSpPr>
            <p:nvPr/>
          </p:nvSpPr>
          <p:spPr bwMode="auto">
            <a:xfrm>
              <a:off x="1993" y="480"/>
              <a:ext cx="678" cy="231"/>
            </a:xfrm>
            <a:prstGeom prst="rect">
              <a:avLst/>
            </a:prstGeom>
            <a:solidFill>
              <a:schemeClr val="bg1"/>
            </a:solidFill>
            <a:ln w="15875">
              <a:solidFill>
                <a:schemeClr val="tx1"/>
              </a:solidFill>
              <a:miter lim="800000"/>
              <a:headEnd/>
              <a:tailEnd type="none" w="med" len="lg"/>
            </a:ln>
          </p:spPr>
          <p:txBody>
            <a:bodyPr wrap="none" anchor="ctr" anchorCtr="1">
              <a:spAutoFit/>
            </a:bodyPr>
            <a:lstStyle/>
            <a:p>
              <a:pPr eaLnBrk="0" hangingPunct="0"/>
              <a:r>
                <a:rPr lang="en-US" sz="1700"/>
                <a:t>Systemic</a:t>
              </a:r>
            </a:p>
          </p:txBody>
        </p:sp>
        <p:sp>
          <p:nvSpPr>
            <p:cNvPr id="11311" name="AutoShape 52"/>
            <p:cNvSpPr>
              <a:spLocks noChangeArrowheads="1"/>
            </p:cNvSpPr>
            <p:nvPr/>
          </p:nvSpPr>
          <p:spPr bwMode="auto">
            <a:xfrm>
              <a:off x="1321" y="970"/>
              <a:ext cx="360" cy="1035"/>
            </a:xfrm>
            <a:prstGeom prst="upDownArrow">
              <a:avLst>
                <a:gd name="adj1" fmla="val 50000"/>
                <a:gd name="adj2" fmla="val 57500"/>
              </a:avLst>
            </a:prstGeom>
            <a:solidFill>
              <a:schemeClr val="bg1"/>
            </a:solidFill>
            <a:ln w="15875">
              <a:solidFill>
                <a:schemeClr val="tx1"/>
              </a:solidFill>
              <a:miter lim="800000"/>
              <a:headEnd/>
              <a:tailEnd type="none" w="lg" len="lg"/>
            </a:ln>
          </p:spPr>
          <p:txBody>
            <a:bodyPr anchor="ctr">
              <a:spAutoFit/>
            </a:bodyPr>
            <a:lstStyle/>
            <a:p>
              <a:endParaRPr lang="en-US"/>
            </a:p>
          </p:txBody>
        </p:sp>
        <p:sp>
          <p:nvSpPr>
            <p:cNvPr id="11312" name="Text Box 53"/>
            <p:cNvSpPr txBox="1">
              <a:spLocks noChangeArrowheads="1"/>
            </p:cNvSpPr>
            <p:nvPr/>
          </p:nvSpPr>
          <p:spPr bwMode="auto">
            <a:xfrm rot="-5400000">
              <a:off x="985" y="1370"/>
              <a:ext cx="1029" cy="221"/>
            </a:xfrm>
            <a:prstGeom prst="rect">
              <a:avLst/>
            </a:prstGeom>
            <a:noFill/>
            <a:ln w="15875">
              <a:noFill/>
              <a:miter lim="800000"/>
              <a:headEnd/>
              <a:tailEnd type="none" w="med" len="lg"/>
            </a:ln>
          </p:spPr>
          <p:txBody>
            <a:bodyPr anchor="ctr" anchorCtr="1">
              <a:spAutoFit/>
            </a:bodyPr>
            <a:lstStyle/>
            <a:p>
              <a:pPr eaLnBrk="0" hangingPunct="0"/>
              <a:r>
                <a:rPr lang="en-US" sz="1700"/>
                <a:t>Pulse pressure</a:t>
              </a:r>
            </a:p>
          </p:txBody>
        </p:sp>
        <p:sp>
          <p:nvSpPr>
            <p:cNvPr id="11313" name="Text Box 54"/>
            <p:cNvSpPr txBox="1">
              <a:spLocks noChangeArrowheads="1"/>
            </p:cNvSpPr>
            <p:nvPr/>
          </p:nvSpPr>
          <p:spPr bwMode="auto">
            <a:xfrm rot="16200000" flipH="1">
              <a:off x="-355" y="1891"/>
              <a:ext cx="1246" cy="247"/>
            </a:xfrm>
            <a:prstGeom prst="rect">
              <a:avLst/>
            </a:prstGeom>
            <a:solidFill>
              <a:schemeClr val="bg1"/>
            </a:solidFill>
            <a:ln w="15875" algn="ctr">
              <a:solidFill>
                <a:srgbClr val="000000"/>
              </a:solidFill>
              <a:miter lim="800000"/>
              <a:headEnd/>
              <a:tailEnd type="none" w="lg" len="lg"/>
            </a:ln>
          </p:spPr>
          <p:txBody>
            <a:bodyPr lIns="45720" rIns="45720" anchor="ctr" anchorCtr="1">
              <a:spAutoFit/>
            </a:bodyPr>
            <a:lstStyle/>
            <a:p>
              <a:pPr eaLnBrk="0" hangingPunct="0">
                <a:lnSpc>
                  <a:spcPct val="110000"/>
                </a:lnSpc>
                <a:spcAft>
                  <a:spcPct val="20000"/>
                </a:spcAft>
              </a:pPr>
              <a:r>
                <a:rPr lang="en-US" sz="1700"/>
                <a:t>Pressure, mm Hg</a:t>
              </a:r>
            </a:p>
          </p:txBody>
        </p:sp>
        <p:sp>
          <p:nvSpPr>
            <p:cNvPr id="11314" name="Text Box 55"/>
            <p:cNvSpPr txBox="1">
              <a:spLocks noChangeArrowheads="1"/>
            </p:cNvSpPr>
            <p:nvPr/>
          </p:nvSpPr>
          <p:spPr bwMode="auto">
            <a:xfrm>
              <a:off x="1296" y="3792"/>
              <a:ext cx="3946" cy="231"/>
            </a:xfrm>
            <a:prstGeom prst="rect">
              <a:avLst/>
            </a:prstGeom>
            <a:solidFill>
              <a:schemeClr val="bg1"/>
            </a:solidFill>
            <a:ln w="15875">
              <a:solidFill>
                <a:schemeClr val="tx1"/>
              </a:solidFill>
              <a:miter lim="800000"/>
              <a:headEnd/>
              <a:tailEnd type="none" w="lg" len="lg"/>
            </a:ln>
          </p:spPr>
          <p:txBody>
            <a:bodyPr anchor="ctr" anchorCtr="1">
              <a:spAutoFit/>
            </a:bodyPr>
            <a:lstStyle/>
            <a:p>
              <a:pPr eaLnBrk="0" hangingPunct="0"/>
              <a:r>
                <a:rPr lang="en-US" sz="1700"/>
                <a:t>Shaded area = systolic pressure - diastolic = pulse pressure</a:t>
              </a:r>
            </a:p>
          </p:txBody>
        </p:sp>
        <p:cxnSp>
          <p:nvCxnSpPr>
            <p:cNvPr id="11315" name="AutoShape 57"/>
            <p:cNvCxnSpPr>
              <a:cxnSpLocks noChangeShapeType="1"/>
              <a:stCxn id="11268" idx="2"/>
              <a:endCxn id="11320" idx="8"/>
            </p:cNvCxnSpPr>
            <p:nvPr/>
          </p:nvCxnSpPr>
          <p:spPr bwMode="auto">
            <a:xfrm>
              <a:off x="5083" y="332"/>
              <a:ext cx="10" cy="623"/>
            </a:xfrm>
            <a:prstGeom prst="straightConnector1">
              <a:avLst/>
            </a:prstGeom>
            <a:noFill/>
            <a:ln w="15875">
              <a:solidFill>
                <a:srgbClr val="000000"/>
              </a:solidFill>
              <a:round/>
              <a:headEnd/>
              <a:tailEnd type="stealth" w="lg" len="lg"/>
            </a:ln>
          </p:spPr>
        </p:cxnSp>
        <p:cxnSp>
          <p:nvCxnSpPr>
            <p:cNvPr id="11316" name="AutoShape 58"/>
            <p:cNvCxnSpPr>
              <a:cxnSpLocks noChangeShapeType="1"/>
              <a:stCxn id="11317" idx="2"/>
              <a:endCxn id="11320" idx="10"/>
            </p:cNvCxnSpPr>
            <p:nvPr/>
          </p:nvCxnSpPr>
          <p:spPr bwMode="auto">
            <a:xfrm>
              <a:off x="4665" y="2943"/>
              <a:ext cx="668" cy="566"/>
            </a:xfrm>
            <a:prstGeom prst="straightConnector1">
              <a:avLst/>
            </a:prstGeom>
            <a:noFill/>
            <a:ln w="15875">
              <a:solidFill>
                <a:srgbClr val="000000"/>
              </a:solidFill>
              <a:round/>
              <a:headEnd/>
              <a:tailEnd type="stealth" w="lg" len="lg"/>
            </a:ln>
          </p:spPr>
        </p:cxnSp>
        <p:sp>
          <p:nvSpPr>
            <p:cNvPr id="11317" name="Text Box 59"/>
            <p:cNvSpPr txBox="1">
              <a:spLocks noChangeArrowheads="1"/>
            </p:cNvSpPr>
            <p:nvPr/>
          </p:nvSpPr>
          <p:spPr bwMode="auto">
            <a:xfrm>
              <a:off x="4320" y="2544"/>
              <a:ext cx="690" cy="394"/>
            </a:xfrm>
            <a:prstGeom prst="rect">
              <a:avLst/>
            </a:prstGeom>
            <a:solidFill>
              <a:schemeClr val="bg1"/>
            </a:solidFill>
            <a:ln w="15875">
              <a:solidFill>
                <a:schemeClr val="tx1"/>
              </a:solidFill>
              <a:miter lim="800000"/>
              <a:headEnd/>
              <a:tailEnd type="none" w="med" len="lg"/>
            </a:ln>
          </p:spPr>
          <p:txBody>
            <a:bodyPr anchor="ctr" anchorCtr="1">
              <a:spAutoFit/>
            </a:bodyPr>
            <a:lstStyle/>
            <a:p>
              <a:pPr eaLnBrk="0" hangingPunct="0"/>
              <a:r>
                <a:rPr lang="en-US" sz="1700"/>
                <a:t>Diastolic pressure</a:t>
              </a:r>
            </a:p>
          </p:txBody>
        </p:sp>
      </p:grpSp>
    </p:spTree>
    <p:custDataLst>
      <p:tags r:id="rId1"/>
    </p:custData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1295400" y="150813"/>
            <a:ext cx="6781800" cy="382587"/>
          </a:xfrm>
        </p:spPr>
        <p:txBody>
          <a:bodyPr/>
          <a:lstStyle/>
          <a:p>
            <a:pPr algn="l" eaLnBrk="1" hangingPunct="1"/>
            <a:r>
              <a:rPr lang="en-US" smtClean="0">
                <a:solidFill>
                  <a:schemeClr val="tx1"/>
                </a:solidFill>
              </a:rPr>
              <a:t>Pulse pressure depends on stroke volume and aortic compliance</a:t>
            </a:r>
          </a:p>
        </p:txBody>
      </p:sp>
      <p:sp>
        <p:nvSpPr>
          <p:cNvPr id="12291" name="Text Box 3"/>
          <p:cNvSpPr txBox="1">
            <a:spLocks noChangeArrowheads="1"/>
          </p:cNvSpPr>
          <p:nvPr/>
        </p:nvSpPr>
        <p:spPr bwMode="auto">
          <a:xfrm>
            <a:off x="1295400" y="709613"/>
            <a:ext cx="6515100" cy="949325"/>
          </a:xfrm>
          <a:prstGeom prst="rect">
            <a:avLst/>
          </a:prstGeom>
          <a:solidFill>
            <a:schemeClr val="bg1"/>
          </a:solidFill>
          <a:ln w="15875">
            <a:solidFill>
              <a:srgbClr val="000000"/>
            </a:solidFill>
            <a:miter lim="800000"/>
            <a:headEnd/>
            <a:tailEnd type="none" w="lg" len="lg"/>
          </a:ln>
        </p:spPr>
        <p:txBody>
          <a:bodyPr lIns="45720" rIns="45720" anchor="ctr" anchorCtr="1">
            <a:spAutoFit/>
          </a:bodyPr>
          <a:lstStyle/>
          <a:p>
            <a:pPr eaLnBrk="0" hangingPunct="0">
              <a:spcAft>
                <a:spcPct val="25000"/>
              </a:spcAft>
            </a:pPr>
            <a:r>
              <a:rPr lang="en-US" sz="1700" b="1" i="1"/>
              <a:t>Peak systolic pressure &amp; pulse pressure are determined by stroke volume &amp; aortic compliance.</a:t>
            </a:r>
          </a:p>
          <a:p>
            <a:pPr eaLnBrk="0" hangingPunct="0">
              <a:spcAft>
                <a:spcPct val="25000"/>
              </a:spcAft>
            </a:pPr>
            <a:r>
              <a:rPr lang="en-US" sz="1700"/>
              <a:t>Compliance depends on the elastic tissue of the aorta.</a:t>
            </a:r>
          </a:p>
        </p:txBody>
      </p:sp>
      <p:sp>
        <p:nvSpPr>
          <p:cNvPr id="12292" name="Text Box 4"/>
          <p:cNvSpPr txBox="1">
            <a:spLocks noChangeArrowheads="1"/>
          </p:cNvSpPr>
          <p:nvPr/>
        </p:nvSpPr>
        <p:spPr bwMode="auto">
          <a:xfrm>
            <a:off x="2058988" y="4510088"/>
            <a:ext cx="5789612" cy="366712"/>
          </a:xfrm>
          <a:prstGeom prst="rect">
            <a:avLst/>
          </a:prstGeom>
          <a:solidFill>
            <a:schemeClr val="bg1"/>
          </a:solidFill>
          <a:ln w="15875">
            <a:solidFill>
              <a:srgbClr val="000000"/>
            </a:solidFill>
            <a:miter lim="800000"/>
            <a:headEnd/>
            <a:tailEnd type="none" w="lg" len="lg"/>
          </a:ln>
        </p:spPr>
        <p:txBody>
          <a:bodyPr lIns="45720" rIns="45720" anchor="ctr" anchorCtr="1">
            <a:spAutoFit/>
          </a:bodyPr>
          <a:lstStyle/>
          <a:p>
            <a:pPr algn="ctr" eaLnBrk="0" hangingPunct="0">
              <a:spcAft>
                <a:spcPct val="25000"/>
              </a:spcAft>
            </a:pPr>
            <a:r>
              <a:rPr lang="en-US" sz="1700" dirty="0"/>
              <a:t>Pulse pressure = peak systolic minus diastolic pressure.</a:t>
            </a:r>
          </a:p>
        </p:txBody>
      </p:sp>
      <p:sp>
        <p:nvSpPr>
          <p:cNvPr id="12293" name="Text Box 27"/>
          <p:cNvSpPr txBox="1">
            <a:spLocks noChangeArrowheads="1"/>
          </p:cNvSpPr>
          <p:nvPr/>
        </p:nvSpPr>
        <p:spPr bwMode="auto">
          <a:xfrm>
            <a:off x="876300" y="5289550"/>
            <a:ext cx="7620000" cy="625475"/>
          </a:xfrm>
          <a:prstGeom prst="rect">
            <a:avLst/>
          </a:prstGeom>
          <a:solidFill>
            <a:schemeClr val="bg1"/>
          </a:solidFill>
          <a:ln w="15875">
            <a:solidFill>
              <a:srgbClr val="000000"/>
            </a:solidFill>
            <a:miter lim="800000"/>
            <a:headEnd/>
            <a:tailEnd type="none" w="lg" len="lg"/>
          </a:ln>
        </p:spPr>
        <p:txBody>
          <a:bodyPr lIns="45720" rIns="45720" anchor="ctr" anchorCtr="1">
            <a:spAutoFit/>
          </a:bodyPr>
          <a:lstStyle/>
          <a:p>
            <a:pPr eaLnBrk="0" hangingPunct="0">
              <a:spcAft>
                <a:spcPct val="25000"/>
              </a:spcAft>
            </a:pPr>
            <a:r>
              <a:rPr lang="en-US" sz="1700" b="1" i="1"/>
              <a:t>A decrease in aortic compliance will result in a higher peak systolic pressure  &amp; pulse pressure (assuming stroke volume is unchanged).</a:t>
            </a:r>
          </a:p>
        </p:txBody>
      </p:sp>
      <p:grpSp>
        <p:nvGrpSpPr>
          <p:cNvPr id="21" name="Group 20"/>
          <p:cNvGrpSpPr/>
          <p:nvPr/>
        </p:nvGrpSpPr>
        <p:grpSpPr>
          <a:xfrm>
            <a:off x="1066800" y="1787525"/>
            <a:ext cx="6724650" cy="2403475"/>
            <a:chOff x="1066800" y="1787525"/>
            <a:chExt cx="6724650" cy="2403475"/>
          </a:xfrm>
        </p:grpSpPr>
        <p:sp>
          <p:nvSpPr>
            <p:cNvPr id="12295" name="Text Box 5"/>
            <p:cNvSpPr txBox="1">
              <a:spLocks noChangeArrowheads="1"/>
            </p:cNvSpPr>
            <p:nvPr/>
          </p:nvSpPr>
          <p:spPr bwMode="auto">
            <a:xfrm>
              <a:off x="1066800" y="2095500"/>
              <a:ext cx="1693863" cy="366713"/>
            </a:xfrm>
            <a:prstGeom prst="rect">
              <a:avLst/>
            </a:prstGeom>
            <a:solidFill>
              <a:schemeClr val="bg1"/>
            </a:solidFill>
            <a:ln w="15875">
              <a:solidFill>
                <a:srgbClr val="000000"/>
              </a:solidFill>
              <a:miter lim="800000"/>
              <a:headEnd/>
              <a:tailEnd type="none" w="lg" len="lg"/>
            </a:ln>
          </p:spPr>
          <p:txBody>
            <a:bodyPr anchor="ctr">
              <a:spAutoFit/>
            </a:bodyPr>
            <a:lstStyle/>
            <a:p>
              <a:r>
                <a:rPr lang="en-US" sz="1700"/>
                <a:t>Stroke volume</a:t>
              </a:r>
            </a:p>
          </p:txBody>
        </p:sp>
        <p:sp>
          <p:nvSpPr>
            <p:cNvPr id="12296" name="Text Box 6"/>
            <p:cNvSpPr txBox="1">
              <a:spLocks noChangeArrowheads="1"/>
            </p:cNvSpPr>
            <p:nvPr/>
          </p:nvSpPr>
          <p:spPr bwMode="auto">
            <a:xfrm>
              <a:off x="1066800" y="2830513"/>
              <a:ext cx="1693863" cy="366713"/>
            </a:xfrm>
            <a:prstGeom prst="rect">
              <a:avLst/>
            </a:prstGeom>
            <a:solidFill>
              <a:schemeClr val="bg1"/>
            </a:solidFill>
            <a:ln w="15875">
              <a:solidFill>
                <a:srgbClr val="000000"/>
              </a:solidFill>
              <a:miter lim="800000"/>
              <a:headEnd/>
              <a:tailEnd type="none" w="lg" len="lg"/>
            </a:ln>
          </p:spPr>
          <p:txBody>
            <a:bodyPr anchor="ctr">
              <a:spAutoFit/>
            </a:bodyPr>
            <a:lstStyle/>
            <a:p>
              <a:r>
                <a:rPr lang="en-US" sz="1700"/>
                <a:t>Pulse pressure</a:t>
              </a:r>
            </a:p>
          </p:txBody>
        </p:sp>
        <p:sp>
          <p:nvSpPr>
            <p:cNvPr id="12297" name="Text Box 7"/>
            <p:cNvSpPr txBox="1">
              <a:spLocks noChangeArrowheads="1"/>
            </p:cNvSpPr>
            <p:nvPr/>
          </p:nvSpPr>
          <p:spPr bwMode="auto">
            <a:xfrm>
              <a:off x="5410200" y="2917825"/>
              <a:ext cx="2381250" cy="366713"/>
            </a:xfrm>
            <a:prstGeom prst="rect">
              <a:avLst/>
            </a:prstGeom>
            <a:solidFill>
              <a:schemeClr val="bg1"/>
            </a:solidFill>
            <a:ln w="15875">
              <a:solidFill>
                <a:srgbClr val="000000"/>
              </a:solidFill>
              <a:miter lim="800000"/>
              <a:headEnd/>
              <a:tailEnd type="none" w="lg" len="lg"/>
            </a:ln>
          </p:spPr>
          <p:txBody>
            <a:bodyPr anchor="ctr">
              <a:spAutoFit/>
            </a:bodyPr>
            <a:lstStyle/>
            <a:p>
              <a:r>
                <a:rPr lang="en-US" sz="1700"/>
                <a:t>Mean arterial pressure</a:t>
              </a:r>
            </a:p>
          </p:txBody>
        </p:sp>
        <p:sp>
          <p:nvSpPr>
            <p:cNvPr id="12298" name="Text Box 10"/>
            <p:cNvSpPr txBox="1">
              <a:spLocks noChangeArrowheads="1"/>
            </p:cNvSpPr>
            <p:nvPr/>
          </p:nvSpPr>
          <p:spPr bwMode="auto">
            <a:xfrm>
              <a:off x="1227138" y="3565525"/>
              <a:ext cx="1371600" cy="625475"/>
            </a:xfrm>
            <a:prstGeom prst="rect">
              <a:avLst/>
            </a:prstGeom>
            <a:solidFill>
              <a:schemeClr val="bg1"/>
            </a:solidFill>
            <a:ln w="15875">
              <a:solidFill>
                <a:srgbClr val="000000"/>
              </a:solidFill>
              <a:miter lim="800000"/>
              <a:headEnd/>
              <a:tailEnd type="none" w="lg" len="lg"/>
            </a:ln>
          </p:spPr>
          <p:txBody>
            <a:bodyPr anchor="ctr">
              <a:spAutoFit/>
            </a:bodyPr>
            <a:lstStyle/>
            <a:p>
              <a:pPr algn="ctr"/>
              <a:r>
                <a:rPr lang="en-US" sz="1700"/>
                <a:t>Aortic compliance</a:t>
              </a:r>
            </a:p>
          </p:txBody>
        </p:sp>
        <p:sp>
          <p:nvSpPr>
            <p:cNvPr id="12305" name="Freeform 13"/>
            <p:cNvSpPr>
              <a:spLocks/>
            </p:cNvSpPr>
            <p:nvPr/>
          </p:nvSpPr>
          <p:spPr bwMode="auto">
            <a:xfrm>
              <a:off x="3276600" y="2427288"/>
              <a:ext cx="1828800" cy="1097280"/>
            </a:xfrm>
            <a:custGeom>
              <a:avLst/>
              <a:gdLst>
                <a:gd name="T0" fmla="*/ 0 w 1104"/>
                <a:gd name="T1" fmla="*/ 510 h 672"/>
                <a:gd name="T2" fmla="*/ 66 w 1104"/>
                <a:gd name="T3" fmla="*/ 565 h 672"/>
                <a:gd name="T4" fmla="*/ 182 w 1104"/>
                <a:gd name="T5" fmla="*/ 643 h 672"/>
                <a:gd name="T6" fmla="*/ 233 w 1104"/>
                <a:gd name="T7" fmla="*/ 661 h 672"/>
                <a:gd name="T8" fmla="*/ 254 w 1104"/>
                <a:gd name="T9" fmla="*/ 573 h 672"/>
                <a:gd name="T10" fmla="*/ 280 w 1104"/>
                <a:gd name="T11" fmla="*/ 452 h 672"/>
                <a:gd name="T12" fmla="*/ 305 w 1104"/>
                <a:gd name="T13" fmla="*/ 310 h 672"/>
                <a:gd name="T14" fmla="*/ 392 w 1104"/>
                <a:gd name="T15" fmla="*/ 45 h 672"/>
                <a:gd name="T16" fmla="*/ 482 w 1104"/>
                <a:gd name="T17" fmla="*/ 39 h 672"/>
                <a:gd name="T18" fmla="*/ 543 w 1104"/>
                <a:gd name="T19" fmla="*/ 123 h 672"/>
                <a:gd name="T20" fmla="*/ 614 w 1104"/>
                <a:gd name="T21" fmla="*/ 268 h 672"/>
                <a:gd name="T22" fmla="*/ 654 w 1104"/>
                <a:gd name="T23" fmla="*/ 199 h 672"/>
                <a:gd name="T24" fmla="*/ 739 w 1104"/>
                <a:gd name="T25" fmla="*/ 249 h 672"/>
                <a:gd name="T26" fmla="*/ 955 w 1104"/>
                <a:gd name="T27" fmla="*/ 492 h 672"/>
                <a:gd name="T28" fmla="*/ 1104 w 1104"/>
                <a:gd name="T29" fmla="*/ 650 h 67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104"/>
                <a:gd name="T46" fmla="*/ 0 h 672"/>
                <a:gd name="T47" fmla="*/ 1104 w 1104"/>
                <a:gd name="T48" fmla="*/ 672 h 67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104" h="672">
                  <a:moveTo>
                    <a:pt x="0" y="510"/>
                  </a:moveTo>
                  <a:cubicBezTo>
                    <a:pt x="11" y="520"/>
                    <a:pt x="36" y="543"/>
                    <a:pt x="66" y="565"/>
                  </a:cubicBezTo>
                  <a:cubicBezTo>
                    <a:pt x="96" y="588"/>
                    <a:pt x="155" y="627"/>
                    <a:pt x="182" y="643"/>
                  </a:cubicBezTo>
                  <a:cubicBezTo>
                    <a:pt x="210" y="659"/>
                    <a:pt x="221" y="672"/>
                    <a:pt x="233" y="661"/>
                  </a:cubicBezTo>
                  <a:cubicBezTo>
                    <a:pt x="245" y="649"/>
                    <a:pt x="246" y="608"/>
                    <a:pt x="254" y="573"/>
                  </a:cubicBezTo>
                  <a:cubicBezTo>
                    <a:pt x="262" y="538"/>
                    <a:pt x="272" y="496"/>
                    <a:pt x="280" y="452"/>
                  </a:cubicBezTo>
                  <a:cubicBezTo>
                    <a:pt x="288" y="408"/>
                    <a:pt x="286" y="378"/>
                    <a:pt x="305" y="310"/>
                  </a:cubicBezTo>
                  <a:cubicBezTo>
                    <a:pt x="324" y="242"/>
                    <a:pt x="363" y="90"/>
                    <a:pt x="392" y="45"/>
                  </a:cubicBezTo>
                  <a:cubicBezTo>
                    <a:pt x="422" y="0"/>
                    <a:pt x="457" y="26"/>
                    <a:pt x="482" y="39"/>
                  </a:cubicBezTo>
                  <a:cubicBezTo>
                    <a:pt x="507" y="52"/>
                    <a:pt x="521" y="85"/>
                    <a:pt x="543" y="123"/>
                  </a:cubicBezTo>
                  <a:cubicBezTo>
                    <a:pt x="565" y="161"/>
                    <a:pt x="596" y="255"/>
                    <a:pt x="614" y="268"/>
                  </a:cubicBezTo>
                  <a:cubicBezTo>
                    <a:pt x="632" y="281"/>
                    <a:pt x="633" y="202"/>
                    <a:pt x="654" y="199"/>
                  </a:cubicBezTo>
                  <a:cubicBezTo>
                    <a:pt x="675" y="196"/>
                    <a:pt x="689" y="200"/>
                    <a:pt x="739" y="249"/>
                  </a:cubicBezTo>
                  <a:cubicBezTo>
                    <a:pt x="789" y="298"/>
                    <a:pt x="894" y="425"/>
                    <a:pt x="955" y="492"/>
                  </a:cubicBezTo>
                  <a:cubicBezTo>
                    <a:pt x="1016" y="559"/>
                    <a:pt x="1073" y="617"/>
                    <a:pt x="1104" y="650"/>
                  </a:cubicBezTo>
                </a:path>
              </a:pathLst>
            </a:custGeom>
            <a:noFill/>
            <a:ln w="38100" cap="flat" cmpd="sng">
              <a:solidFill>
                <a:schemeClr val="tx1"/>
              </a:solidFill>
              <a:prstDash val="solid"/>
              <a:round/>
              <a:headEnd type="none" w="med" len="med"/>
              <a:tailEnd type="none" w="lg" len="lg"/>
            </a:ln>
          </p:spPr>
          <p:txBody>
            <a:bodyPr wrap="square" anchor="ctr">
              <a:spAutoFit/>
            </a:bodyPr>
            <a:lstStyle/>
            <a:p>
              <a:endParaRPr lang="en-US">
                <a:ln>
                  <a:solidFill>
                    <a:schemeClr val="tx1">
                      <a:lumMod val="95000"/>
                      <a:lumOff val="5000"/>
                    </a:schemeClr>
                  </a:solidFill>
                </a:ln>
              </a:endParaRPr>
            </a:p>
          </p:txBody>
        </p:sp>
        <p:sp>
          <p:nvSpPr>
            <p:cNvPr id="12306" name="AutoShape 14"/>
            <p:cNvSpPr>
              <a:spLocks/>
            </p:cNvSpPr>
            <p:nvPr/>
          </p:nvSpPr>
          <p:spPr bwMode="auto">
            <a:xfrm>
              <a:off x="2895600" y="2454434"/>
              <a:ext cx="276225" cy="1042988"/>
            </a:xfrm>
            <a:prstGeom prst="leftBrace">
              <a:avLst>
                <a:gd name="adj1" fmla="val 31466"/>
                <a:gd name="adj2" fmla="val 54463"/>
              </a:avLst>
            </a:prstGeom>
            <a:noFill/>
            <a:ln w="28575">
              <a:solidFill>
                <a:srgbClr val="000000"/>
              </a:solidFill>
              <a:round/>
              <a:headEnd/>
              <a:tailEnd type="none" w="lg" len="lg"/>
            </a:ln>
          </p:spPr>
          <p:txBody>
            <a:bodyPr anchor="ctr">
              <a:spAutoFit/>
            </a:bodyPr>
            <a:lstStyle/>
            <a:p>
              <a:endParaRPr lang="en-US"/>
            </a:p>
          </p:txBody>
        </p:sp>
        <p:sp>
          <p:nvSpPr>
            <p:cNvPr id="12307" name="Line 15"/>
            <p:cNvSpPr>
              <a:spLocks noChangeShapeType="1"/>
            </p:cNvSpPr>
            <p:nvPr/>
          </p:nvSpPr>
          <p:spPr bwMode="auto">
            <a:xfrm>
              <a:off x="3191880" y="2441997"/>
              <a:ext cx="685800" cy="0"/>
            </a:xfrm>
            <a:prstGeom prst="line">
              <a:avLst/>
            </a:prstGeom>
            <a:noFill/>
            <a:ln w="22225">
              <a:solidFill>
                <a:srgbClr val="000000"/>
              </a:solidFill>
              <a:prstDash val="dash"/>
              <a:round/>
              <a:headEnd/>
              <a:tailEnd type="none" w="lg" len="lg"/>
            </a:ln>
          </p:spPr>
          <p:txBody>
            <a:bodyPr anchor="ctr">
              <a:spAutoFit/>
            </a:bodyPr>
            <a:lstStyle/>
            <a:p>
              <a:endParaRPr lang="en-US"/>
            </a:p>
          </p:txBody>
        </p:sp>
        <p:sp>
          <p:nvSpPr>
            <p:cNvPr id="12308" name="Line 16"/>
            <p:cNvSpPr>
              <a:spLocks noChangeShapeType="1"/>
            </p:cNvSpPr>
            <p:nvPr/>
          </p:nvSpPr>
          <p:spPr bwMode="auto">
            <a:xfrm>
              <a:off x="3198632" y="3514143"/>
              <a:ext cx="685800" cy="0"/>
            </a:xfrm>
            <a:prstGeom prst="line">
              <a:avLst/>
            </a:prstGeom>
            <a:noFill/>
            <a:ln w="22225">
              <a:solidFill>
                <a:srgbClr val="000000"/>
              </a:solidFill>
              <a:prstDash val="dash"/>
              <a:round/>
              <a:headEnd/>
              <a:tailEnd type="none" w="lg" len="lg"/>
            </a:ln>
          </p:spPr>
          <p:txBody>
            <a:bodyPr anchor="ctr">
              <a:spAutoFit/>
            </a:bodyPr>
            <a:lstStyle/>
            <a:p>
              <a:endParaRPr lang="en-US"/>
            </a:p>
          </p:txBody>
        </p:sp>
        <p:cxnSp>
          <p:nvCxnSpPr>
            <p:cNvPr id="12300" name="AutoShape 19"/>
            <p:cNvCxnSpPr>
              <a:cxnSpLocks noChangeShapeType="1"/>
              <a:stCxn id="12298" idx="0"/>
              <a:endCxn id="12296" idx="2"/>
            </p:cNvCxnSpPr>
            <p:nvPr/>
          </p:nvCxnSpPr>
          <p:spPr bwMode="auto">
            <a:xfrm flipV="1">
              <a:off x="1912938" y="3205163"/>
              <a:ext cx="1588" cy="352425"/>
            </a:xfrm>
            <a:prstGeom prst="straightConnector1">
              <a:avLst/>
            </a:prstGeom>
            <a:noFill/>
            <a:ln w="15875">
              <a:solidFill>
                <a:srgbClr val="000000"/>
              </a:solidFill>
              <a:round/>
              <a:headEnd/>
              <a:tailEnd type="stealth" w="lg" len="lg"/>
            </a:ln>
          </p:spPr>
        </p:cxnSp>
        <p:cxnSp>
          <p:nvCxnSpPr>
            <p:cNvPr id="12301" name="AutoShape 20"/>
            <p:cNvCxnSpPr>
              <a:cxnSpLocks noChangeShapeType="1"/>
              <a:stCxn id="12295" idx="2"/>
              <a:endCxn id="12296" idx="0"/>
            </p:cNvCxnSpPr>
            <p:nvPr/>
          </p:nvCxnSpPr>
          <p:spPr bwMode="auto">
            <a:xfrm>
              <a:off x="1914525" y="2470150"/>
              <a:ext cx="0" cy="352425"/>
            </a:xfrm>
            <a:prstGeom prst="straightConnector1">
              <a:avLst/>
            </a:prstGeom>
            <a:noFill/>
            <a:ln w="15875">
              <a:solidFill>
                <a:srgbClr val="000000"/>
              </a:solidFill>
              <a:round/>
              <a:headEnd/>
              <a:tailEnd type="stealth" w="lg" len="lg"/>
            </a:ln>
          </p:spPr>
        </p:cxnSp>
        <p:sp>
          <p:nvSpPr>
            <p:cNvPr id="12302" name="Text Box 21"/>
            <p:cNvSpPr txBox="1">
              <a:spLocks noChangeArrowheads="1"/>
            </p:cNvSpPr>
            <p:nvPr/>
          </p:nvSpPr>
          <p:spPr bwMode="auto">
            <a:xfrm>
              <a:off x="3676650" y="1787525"/>
              <a:ext cx="2081213" cy="366713"/>
            </a:xfrm>
            <a:prstGeom prst="rect">
              <a:avLst/>
            </a:prstGeom>
            <a:solidFill>
              <a:schemeClr val="bg1"/>
            </a:solidFill>
            <a:ln w="15875">
              <a:solidFill>
                <a:srgbClr val="000000"/>
              </a:solidFill>
              <a:miter lim="800000"/>
              <a:headEnd/>
              <a:tailEnd type="none" w="lg" len="lg"/>
            </a:ln>
          </p:spPr>
          <p:txBody>
            <a:bodyPr anchor="ctr">
              <a:spAutoFit/>
            </a:bodyPr>
            <a:lstStyle/>
            <a:p>
              <a:pPr algn="ctr"/>
              <a:r>
                <a:rPr lang="en-US" sz="1700"/>
                <a:t>Aortic valve closure</a:t>
              </a:r>
            </a:p>
          </p:txBody>
        </p:sp>
        <p:sp>
          <p:nvSpPr>
            <p:cNvPr id="12303" name="Line 24"/>
            <p:cNvSpPr>
              <a:spLocks noChangeShapeType="1"/>
            </p:cNvSpPr>
            <p:nvPr/>
          </p:nvSpPr>
          <p:spPr bwMode="auto">
            <a:xfrm>
              <a:off x="3352800" y="3124200"/>
              <a:ext cx="1981200" cy="0"/>
            </a:xfrm>
            <a:prstGeom prst="line">
              <a:avLst/>
            </a:prstGeom>
            <a:noFill/>
            <a:ln w="15875">
              <a:solidFill>
                <a:srgbClr val="000000"/>
              </a:solidFill>
              <a:prstDash val="dash"/>
              <a:round/>
              <a:headEnd/>
              <a:tailEnd type="stealth" w="lg" len="lg"/>
            </a:ln>
          </p:spPr>
          <p:txBody>
            <a:bodyPr lIns="45720" rIns="45720" anchorCtr="1">
              <a:spAutoFit/>
            </a:bodyPr>
            <a:lstStyle/>
            <a:p>
              <a:endParaRPr lang="en-US"/>
            </a:p>
          </p:txBody>
        </p:sp>
        <p:sp>
          <p:nvSpPr>
            <p:cNvPr id="12304" name="Line 29"/>
            <p:cNvSpPr>
              <a:spLocks noChangeShapeType="1"/>
            </p:cNvSpPr>
            <p:nvPr/>
          </p:nvSpPr>
          <p:spPr bwMode="auto">
            <a:xfrm flipH="1">
              <a:off x="4282633" y="2209800"/>
              <a:ext cx="14047" cy="544975"/>
            </a:xfrm>
            <a:prstGeom prst="line">
              <a:avLst/>
            </a:prstGeom>
            <a:noFill/>
            <a:ln w="15875">
              <a:solidFill>
                <a:srgbClr val="000000"/>
              </a:solidFill>
              <a:round/>
              <a:headEnd/>
              <a:tailEnd type="stealth" w="lg" len="lg"/>
            </a:ln>
          </p:spPr>
          <p:txBody>
            <a:bodyPr wrap="square" lIns="45720" rIns="45720" anchorCtr="1">
              <a:spAutoFit/>
            </a:bodyPr>
            <a:lstStyle/>
            <a:p>
              <a:endParaRPr lang="en-US"/>
            </a:p>
          </p:txBody>
        </p:sp>
      </p:grpSp>
    </p:spTree>
    <p:custDataLst>
      <p:tags r:id="rId1"/>
    </p:custData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609600" y="136525"/>
            <a:ext cx="7924800" cy="382588"/>
          </a:xfrm>
        </p:spPr>
        <p:txBody>
          <a:bodyPr/>
          <a:lstStyle/>
          <a:p>
            <a:pPr eaLnBrk="1" hangingPunct="1"/>
            <a:r>
              <a:rPr lang="en-US" b="1" i="1" smtClean="0"/>
              <a:t>Arterial pressure is maintained  during diastole by recoil of the aorta</a:t>
            </a:r>
          </a:p>
        </p:txBody>
      </p:sp>
      <p:sp>
        <p:nvSpPr>
          <p:cNvPr id="13315" name="Text Box 3"/>
          <p:cNvSpPr txBox="1">
            <a:spLocks noChangeArrowheads="1"/>
          </p:cNvSpPr>
          <p:nvPr/>
        </p:nvSpPr>
        <p:spPr bwMode="auto">
          <a:xfrm>
            <a:off x="457200" y="685800"/>
            <a:ext cx="8229600" cy="1660525"/>
          </a:xfrm>
          <a:prstGeom prst="rect">
            <a:avLst/>
          </a:prstGeom>
          <a:solidFill>
            <a:srgbClr val="FFFFFF"/>
          </a:solidFill>
          <a:ln w="15875">
            <a:solidFill>
              <a:srgbClr val="000000"/>
            </a:solidFill>
            <a:miter lim="800000"/>
            <a:headEnd/>
            <a:tailEnd type="none" w="lg" len="lg"/>
          </a:ln>
        </p:spPr>
        <p:txBody>
          <a:bodyPr anchor="ctr" anchorCtr="1">
            <a:spAutoFit/>
          </a:bodyPr>
          <a:lstStyle/>
          <a:p>
            <a:r>
              <a:rPr lang="en-US" sz="1700" b="1" i="1"/>
              <a:t>The stroke volume is ejected during the rapid ejection period &amp; is accommodated by expansion of the aorta.</a:t>
            </a:r>
          </a:p>
          <a:p>
            <a:r>
              <a:rPr lang="en-US" sz="1700" b="1" i="1"/>
              <a:t>Aortic pressure is maintained during diastole by recoil of the aorta as blood flows to the periphery.</a:t>
            </a:r>
          </a:p>
          <a:p>
            <a:r>
              <a:rPr lang="en-US" sz="1700"/>
              <a:t>Because of the elasticity of the aorta and large arteries, the pulsatile pressure signal is gradually dampened so that flow is steady (not pulsatile) in the venules.</a:t>
            </a:r>
          </a:p>
        </p:txBody>
      </p:sp>
      <p:sp>
        <p:nvSpPr>
          <p:cNvPr id="13316" name="Text Box 46"/>
          <p:cNvSpPr txBox="1">
            <a:spLocks noChangeArrowheads="1"/>
          </p:cNvSpPr>
          <p:nvPr/>
        </p:nvSpPr>
        <p:spPr bwMode="auto">
          <a:xfrm>
            <a:off x="263525" y="5943600"/>
            <a:ext cx="5070475" cy="625475"/>
          </a:xfrm>
          <a:prstGeom prst="rect">
            <a:avLst/>
          </a:prstGeom>
          <a:solidFill>
            <a:srgbClr val="FFFFFF"/>
          </a:solidFill>
          <a:ln w="15875" algn="ctr">
            <a:solidFill>
              <a:schemeClr val="tx1"/>
            </a:solidFill>
            <a:miter lim="800000"/>
            <a:headEnd/>
            <a:tailEnd type="none" w="lg" len="lg"/>
          </a:ln>
        </p:spPr>
        <p:txBody>
          <a:bodyPr>
            <a:spAutoFit/>
          </a:bodyPr>
          <a:lstStyle/>
          <a:p>
            <a:pPr eaLnBrk="0" hangingPunct="0"/>
            <a:r>
              <a:rPr lang="en-US" sz="1700"/>
              <a:t>During diastole the aortic valve is closed and recoil of the elastic aorta drives blood to the periphery</a:t>
            </a:r>
          </a:p>
        </p:txBody>
      </p:sp>
      <p:grpSp>
        <p:nvGrpSpPr>
          <p:cNvPr id="13317" name="Group 48"/>
          <p:cNvGrpSpPr>
            <a:grpSpLocks/>
          </p:cNvGrpSpPr>
          <p:nvPr/>
        </p:nvGrpSpPr>
        <p:grpSpPr bwMode="auto">
          <a:xfrm>
            <a:off x="996950" y="2514600"/>
            <a:ext cx="7842250" cy="3741738"/>
            <a:chOff x="628" y="1584"/>
            <a:chExt cx="4940" cy="2357"/>
          </a:xfrm>
        </p:grpSpPr>
        <p:sp>
          <p:nvSpPr>
            <p:cNvPr id="13318" name="Freeform 6"/>
            <p:cNvSpPr>
              <a:spLocks/>
            </p:cNvSpPr>
            <p:nvPr/>
          </p:nvSpPr>
          <p:spPr bwMode="auto">
            <a:xfrm>
              <a:off x="3748" y="3105"/>
              <a:ext cx="1820" cy="635"/>
            </a:xfrm>
            <a:custGeom>
              <a:avLst/>
              <a:gdLst>
                <a:gd name="T0" fmla="*/ 4 w 1820"/>
                <a:gd name="T1" fmla="*/ 97 h 625"/>
                <a:gd name="T2" fmla="*/ 0 w 1820"/>
                <a:gd name="T3" fmla="*/ 531 h 625"/>
                <a:gd name="T4" fmla="*/ 164 w 1820"/>
                <a:gd name="T5" fmla="*/ 592 h 625"/>
                <a:gd name="T6" fmla="*/ 268 w 1820"/>
                <a:gd name="T7" fmla="*/ 625 h 625"/>
                <a:gd name="T8" fmla="*/ 428 w 1820"/>
                <a:gd name="T9" fmla="*/ 629 h 625"/>
                <a:gd name="T10" fmla="*/ 668 w 1820"/>
                <a:gd name="T11" fmla="*/ 588 h 625"/>
                <a:gd name="T12" fmla="*/ 900 w 1820"/>
                <a:gd name="T13" fmla="*/ 487 h 625"/>
                <a:gd name="T14" fmla="*/ 1148 w 1820"/>
                <a:gd name="T15" fmla="*/ 442 h 625"/>
                <a:gd name="T16" fmla="*/ 1820 w 1820"/>
                <a:gd name="T17" fmla="*/ 442 h 625"/>
                <a:gd name="T18" fmla="*/ 1820 w 1820"/>
                <a:gd name="T19" fmla="*/ 198 h 625"/>
                <a:gd name="T20" fmla="*/ 1148 w 1820"/>
                <a:gd name="T21" fmla="*/ 198 h 625"/>
                <a:gd name="T22" fmla="*/ 884 w 1820"/>
                <a:gd name="T23" fmla="*/ 137 h 625"/>
                <a:gd name="T24" fmla="*/ 692 w 1820"/>
                <a:gd name="T25" fmla="*/ 60 h 625"/>
                <a:gd name="T26" fmla="*/ 424 w 1820"/>
                <a:gd name="T27" fmla="*/ 7 h 625"/>
                <a:gd name="T28" fmla="*/ 236 w 1820"/>
                <a:gd name="T29" fmla="*/ 19 h 625"/>
                <a:gd name="T30" fmla="*/ 4 w 1820"/>
                <a:gd name="T31" fmla="*/ 97 h 62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820"/>
                <a:gd name="T49" fmla="*/ 0 h 625"/>
                <a:gd name="T50" fmla="*/ 1820 w 1820"/>
                <a:gd name="T51" fmla="*/ 625 h 625"/>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820" h="625">
                  <a:moveTo>
                    <a:pt x="4" y="95"/>
                  </a:moveTo>
                  <a:lnTo>
                    <a:pt x="0" y="523"/>
                  </a:lnTo>
                  <a:lnTo>
                    <a:pt x="164" y="583"/>
                  </a:lnTo>
                  <a:lnTo>
                    <a:pt x="268" y="615"/>
                  </a:lnTo>
                  <a:cubicBezTo>
                    <a:pt x="312" y="621"/>
                    <a:pt x="361" y="625"/>
                    <a:pt x="428" y="619"/>
                  </a:cubicBezTo>
                  <a:lnTo>
                    <a:pt x="668" y="579"/>
                  </a:lnTo>
                  <a:lnTo>
                    <a:pt x="900" y="479"/>
                  </a:lnTo>
                  <a:lnTo>
                    <a:pt x="1148" y="435"/>
                  </a:lnTo>
                  <a:lnTo>
                    <a:pt x="1820" y="435"/>
                  </a:lnTo>
                  <a:lnTo>
                    <a:pt x="1820" y="195"/>
                  </a:lnTo>
                  <a:lnTo>
                    <a:pt x="1148" y="195"/>
                  </a:lnTo>
                  <a:cubicBezTo>
                    <a:pt x="992" y="185"/>
                    <a:pt x="960" y="158"/>
                    <a:pt x="884" y="135"/>
                  </a:cubicBezTo>
                  <a:cubicBezTo>
                    <a:pt x="808" y="112"/>
                    <a:pt x="769" y="80"/>
                    <a:pt x="692" y="59"/>
                  </a:cubicBezTo>
                  <a:cubicBezTo>
                    <a:pt x="615" y="38"/>
                    <a:pt x="500" y="14"/>
                    <a:pt x="424" y="7"/>
                  </a:cubicBezTo>
                  <a:cubicBezTo>
                    <a:pt x="348" y="0"/>
                    <a:pt x="306" y="4"/>
                    <a:pt x="236" y="19"/>
                  </a:cubicBezTo>
                  <a:cubicBezTo>
                    <a:pt x="166" y="34"/>
                    <a:pt x="52" y="79"/>
                    <a:pt x="4" y="95"/>
                  </a:cubicBezTo>
                  <a:close/>
                </a:path>
              </a:pathLst>
            </a:custGeom>
            <a:solidFill>
              <a:srgbClr val="FF0000"/>
            </a:solidFill>
            <a:ln w="28575" cap="flat" cmpd="sng">
              <a:solidFill>
                <a:schemeClr val="tx1"/>
              </a:solidFill>
              <a:prstDash val="solid"/>
              <a:round/>
              <a:headEnd type="none" w="med" len="med"/>
              <a:tailEnd type="none" w="lg" len="lg"/>
            </a:ln>
          </p:spPr>
          <p:txBody>
            <a:bodyPr anchor="ctr" anchorCtr="1">
              <a:spAutoFit/>
            </a:bodyPr>
            <a:lstStyle/>
            <a:p>
              <a:endParaRPr lang="en-US"/>
            </a:p>
          </p:txBody>
        </p:sp>
        <p:sp>
          <p:nvSpPr>
            <p:cNvPr id="13319" name="Line 7"/>
            <p:cNvSpPr>
              <a:spLocks noChangeShapeType="1"/>
            </p:cNvSpPr>
            <p:nvPr/>
          </p:nvSpPr>
          <p:spPr bwMode="auto">
            <a:xfrm>
              <a:off x="3841" y="2947"/>
              <a:ext cx="20" cy="132"/>
            </a:xfrm>
            <a:prstGeom prst="line">
              <a:avLst/>
            </a:prstGeom>
            <a:noFill/>
            <a:ln w="9525">
              <a:solidFill>
                <a:schemeClr val="tx1"/>
              </a:solidFill>
              <a:round/>
              <a:headEnd/>
              <a:tailEnd type="triangle" w="med" len="med"/>
            </a:ln>
          </p:spPr>
          <p:txBody>
            <a:bodyPr wrap="none" anchor="ctr"/>
            <a:lstStyle/>
            <a:p>
              <a:endParaRPr lang="en-US"/>
            </a:p>
          </p:txBody>
        </p:sp>
        <p:sp>
          <p:nvSpPr>
            <p:cNvPr id="13320" name="Line 8"/>
            <p:cNvSpPr>
              <a:spLocks noChangeShapeType="1"/>
            </p:cNvSpPr>
            <p:nvPr/>
          </p:nvSpPr>
          <p:spPr bwMode="auto">
            <a:xfrm flipH="1">
              <a:off x="4022" y="2928"/>
              <a:ext cx="0" cy="107"/>
            </a:xfrm>
            <a:prstGeom prst="line">
              <a:avLst/>
            </a:prstGeom>
            <a:noFill/>
            <a:ln w="9525">
              <a:solidFill>
                <a:schemeClr val="tx1"/>
              </a:solidFill>
              <a:round/>
              <a:headEnd/>
              <a:tailEnd type="triangle" w="med" len="med"/>
            </a:ln>
          </p:spPr>
          <p:txBody>
            <a:bodyPr wrap="none" anchor="ctr"/>
            <a:lstStyle/>
            <a:p>
              <a:endParaRPr lang="en-US"/>
            </a:p>
          </p:txBody>
        </p:sp>
        <p:sp>
          <p:nvSpPr>
            <p:cNvPr id="13321" name="Line 9"/>
            <p:cNvSpPr>
              <a:spLocks noChangeShapeType="1"/>
            </p:cNvSpPr>
            <p:nvPr/>
          </p:nvSpPr>
          <p:spPr bwMode="auto">
            <a:xfrm flipH="1">
              <a:off x="4243" y="2953"/>
              <a:ext cx="47" cy="107"/>
            </a:xfrm>
            <a:prstGeom prst="line">
              <a:avLst/>
            </a:prstGeom>
            <a:noFill/>
            <a:ln w="9525">
              <a:solidFill>
                <a:schemeClr val="tx1"/>
              </a:solidFill>
              <a:round/>
              <a:headEnd/>
              <a:tailEnd type="triangle" w="med" len="med"/>
            </a:ln>
          </p:spPr>
          <p:txBody>
            <a:bodyPr wrap="none" anchor="ctr"/>
            <a:lstStyle/>
            <a:p>
              <a:endParaRPr lang="en-US"/>
            </a:p>
          </p:txBody>
        </p:sp>
        <p:sp>
          <p:nvSpPr>
            <p:cNvPr id="13322" name="Line 10"/>
            <p:cNvSpPr>
              <a:spLocks noChangeShapeType="1"/>
            </p:cNvSpPr>
            <p:nvPr/>
          </p:nvSpPr>
          <p:spPr bwMode="auto">
            <a:xfrm flipV="1">
              <a:off x="3916" y="3753"/>
              <a:ext cx="20" cy="132"/>
            </a:xfrm>
            <a:prstGeom prst="line">
              <a:avLst/>
            </a:prstGeom>
            <a:noFill/>
            <a:ln w="9525">
              <a:solidFill>
                <a:schemeClr val="tx1"/>
              </a:solidFill>
              <a:round/>
              <a:headEnd/>
              <a:tailEnd type="triangle" w="med" len="med"/>
            </a:ln>
          </p:spPr>
          <p:txBody>
            <a:bodyPr wrap="none" anchor="ctr"/>
            <a:lstStyle/>
            <a:p>
              <a:endParaRPr lang="en-US"/>
            </a:p>
          </p:txBody>
        </p:sp>
        <p:sp>
          <p:nvSpPr>
            <p:cNvPr id="13323" name="Line 11"/>
            <p:cNvSpPr>
              <a:spLocks noChangeShapeType="1"/>
            </p:cNvSpPr>
            <p:nvPr/>
          </p:nvSpPr>
          <p:spPr bwMode="auto">
            <a:xfrm flipH="1" flipV="1">
              <a:off x="4080" y="3792"/>
              <a:ext cx="0" cy="107"/>
            </a:xfrm>
            <a:prstGeom prst="line">
              <a:avLst/>
            </a:prstGeom>
            <a:noFill/>
            <a:ln w="9525">
              <a:solidFill>
                <a:schemeClr val="tx1"/>
              </a:solidFill>
              <a:round/>
              <a:headEnd/>
              <a:tailEnd type="triangle" w="med" len="med"/>
            </a:ln>
          </p:spPr>
          <p:txBody>
            <a:bodyPr wrap="none" anchor="ctr"/>
            <a:lstStyle/>
            <a:p>
              <a:endParaRPr lang="en-US"/>
            </a:p>
          </p:txBody>
        </p:sp>
        <p:sp>
          <p:nvSpPr>
            <p:cNvPr id="13324" name="Line 12"/>
            <p:cNvSpPr>
              <a:spLocks noChangeShapeType="1"/>
            </p:cNvSpPr>
            <p:nvPr/>
          </p:nvSpPr>
          <p:spPr bwMode="auto">
            <a:xfrm flipH="1" flipV="1">
              <a:off x="4264" y="3759"/>
              <a:ext cx="46" cy="107"/>
            </a:xfrm>
            <a:prstGeom prst="line">
              <a:avLst/>
            </a:prstGeom>
            <a:noFill/>
            <a:ln w="9525">
              <a:solidFill>
                <a:schemeClr val="tx1"/>
              </a:solidFill>
              <a:round/>
              <a:headEnd/>
              <a:tailEnd type="triangle" w="med" len="med"/>
            </a:ln>
          </p:spPr>
          <p:txBody>
            <a:bodyPr wrap="none" anchor="ctr"/>
            <a:lstStyle/>
            <a:p>
              <a:endParaRPr lang="en-US"/>
            </a:p>
          </p:txBody>
        </p:sp>
        <p:sp>
          <p:nvSpPr>
            <p:cNvPr id="13325" name="Line 13"/>
            <p:cNvSpPr>
              <a:spLocks noChangeShapeType="1"/>
            </p:cNvSpPr>
            <p:nvPr/>
          </p:nvSpPr>
          <p:spPr bwMode="auto">
            <a:xfrm>
              <a:off x="4579" y="3416"/>
              <a:ext cx="905" cy="0"/>
            </a:xfrm>
            <a:prstGeom prst="line">
              <a:avLst/>
            </a:prstGeom>
            <a:noFill/>
            <a:ln w="9525">
              <a:solidFill>
                <a:schemeClr val="tx1"/>
              </a:solidFill>
              <a:round/>
              <a:headEnd/>
              <a:tailEnd type="triangle" w="med" len="med"/>
            </a:ln>
          </p:spPr>
          <p:txBody>
            <a:bodyPr wrap="none" anchor="ctr"/>
            <a:lstStyle/>
            <a:p>
              <a:endParaRPr lang="en-US"/>
            </a:p>
          </p:txBody>
        </p:sp>
        <p:sp>
          <p:nvSpPr>
            <p:cNvPr id="13326" name="Text Box 14"/>
            <p:cNvSpPr txBox="1">
              <a:spLocks noChangeArrowheads="1"/>
            </p:cNvSpPr>
            <p:nvPr/>
          </p:nvSpPr>
          <p:spPr bwMode="auto">
            <a:xfrm>
              <a:off x="2836" y="2313"/>
              <a:ext cx="550" cy="231"/>
            </a:xfrm>
            <a:prstGeom prst="rect">
              <a:avLst/>
            </a:prstGeom>
            <a:solidFill>
              <a:srgbClr val="FFFFFF"/>
            </a:solidFill>
            <a:ln w="15875">
              <a:solidFill>
                <a:schemeClr val="tx1"/>
              </a:solidFill>
              <a:miter lim="800000"/>
              <a:headEnd/>
              <a:tailEnd type="none" w="med" len="lg"/>
            </a:ln>
          </p:spPr>
          <p:txBody>
            <a:bodyPr wrap="none">
              <a:spAutoFit/>
            </a:bodyPr>
            <a:lstStyle/>
            <a:p>
              <a:pPr eaLnBrk="0" hangingPunct="0"/>
              <a:r>
                <a:rPr lang="en-US" sz="1700"/>
                <a:t>systole</a:t>
              </a:r>
            </a:p>
          </p:txBody>
        </p:sp>
        <p:sp>
          <p:nvSpPr>
            <p:cNvPr id="13327" name="Text Box 15"/>
            <p:cNvSpPr txBox="1">
              <a:spLocks noChangeArrowheads="1"/>
            </p:cNvSpPr>
            <p:nvPr/>
          </p:nvSpPr>
          <p:spPr bwMode="auto">
            <a:xfrm>
              <a:off x="2790" y="3321"/>
              <a:ext cx="596" cy="231"/>
            </a:xfrm>
            <a:prstGeom prst="rect">
              <a:avLst/>
            </a:prstGeom>
            <a:solidFill>
              <a:srgbClr val="FFFFFF"/>
            </a:solidFill>
            <a:ln w="15875">
              <a:solidFill>
                <a:schemeClr val="tx1"/>
              </a:solidFill>
              <a:miter lim="800000"/>
              <a:headEnd/>
              <a:tailEnd type="none" w="med" len="lg"/>
            </a:ln>
          </p:spPr>
          <p:txBody>
            <a:bodyPr wrap="none">
              <a:spAutoFit/>
            </a:bodyPr>
            <a:lstStyle/>
            <a:p>
              <a:pPr eaLnBrk="0" hangingPunct="0"/>
              <a:r>
                <a:rPr lang="en-US" sz="1700"/>
                <a:t>diastole</a:t>
              </a:r>
            </a:p>
          </p:txBody>
        </p:sp>
        <p:sp>
          <p:nvSpPr>
            <p:cNvPr id="13328" name="Freeform 16"/>
            <p:cNvSpPr>
              <a:spLocks/>
            </p:cNvSpPr>
            <p:nvPr/>
          </p:nvSpPr>
          <p:spPr bwMode="auto">
            <a:xfrm>
              <a:off x="1015" y="2075"/>
              <a:ext cx="934" cy="275"/>
            </a:xfrm>
            <a:custGeom>
              <a:avLst/>
              <a:gdLst>
                <a:gd name="T0" fmla="*/ 0 w 1680"/>
                <a:gd name="T1" fmla="*/ 209 h 416"/>
                <a:gd name="T2" fmla="*/ 58 w 1680"/>
                <a:gd name="T3" fmla="*/ 231 h 416"/>
                <a:gd name="T4" fmla="*/ 161 w 1680"/>
                <a:gd name="T5" fmla="*/ 263 h 416"/>
                <a:gd name="T6" fmla="*/ 206 w 1680"/>
                <a:gd name="T7" fmla="*/ 270 h 416"/>
                <a:gd name="T8" fmla="*/ 225 w 1680"/>
                <a:gd name="T9" fmla="*/ 235 h 416"/>
                <a:gd name="T10" fmla="*/ 270 w 1680"/>
                <a:gd name="T11" fmla="*/ 127 h 416"/>
                <a:gd name="T12" fmla="*/ 347 w 1680"/>
                <a:gd name="T13" fmla="*/ 19 h 416"/>
                <a:gd name="T14" fmla="*/ 426 w 1680"/>
                <a:gd name="T15" fmla="*/ 16 h 416"/>
                <a:gd name="T16" fmla="*/ 480 w 1680"/>
                <a:gd name="T17" fmla="*/ 50 h 416"/>
                <a:gd name="T18" fmla="*/ 541 w 1680"/>
                <a:gd name="T19" fmla="*/ 145 h 416"/>
                <a:gd name="T20" fmla="*/ 575 w 1680"/>
                <a:gd name="T21" fmla="*/ 130 h 416"/>
                <a:gd name="T22" fmla="*/ 654 w 1680"/>
                <a:gd name="T23" fmla="*/ 102 h 416"/>
                <a:gd name="T24" fmla="*/ 801 w 1680"/>
                <a:gd name="T25" fmla="*/ 145 h 416"/>
                <a:gd name="T26" fmla="*/ 934 w 1680"/>
                <a:gd name="T27" fmla="*/ 209 h 41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680"/>
                <a:gd name="T43" fmla="*/ 0 h 416"/>
                <a:gd name="T44" fmla="*/ 1680 w 1680"/>
                <a:gd name="T45" fmla="*/ 416 h 41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680" h="416">
                  <a:moveTo>
                    <a:pt x="0" y="316"/>
                  </a:moveTo>
                  <a:cubicBezTo>
                    <a:pt x="17" y="322"/>
                    <a:pt x="57" y="336"/>
                    <a:pt x="105" y="350"/>
                  </a:cubicBezTo>
                  <a:cubicBezTo>
                    <a:pt x="153" y="364"/>
                    <a:pt x="246" y="388"/>
                    <a:pt x="290" y="398"/>
                  </a:cubicBezTo>
                  <a:cubicBezTo>
                    <a:pt x="334" y="408"/>
                    <a:pt x="352" y="416"/>
                    <a:pt x="371" y="409"/>
                  </a:cubicBezTo>
                  <a:cubicBezTo>
                    <a:pt x="390" y="402"/>
                    <a:pt x="385" y="391"/>
                    <a:pt x="404" y="355"/>
                  </a:cubicBezTo>
                  <a:cubicBezTo>
                    <a:pt x="423" y="319"/>
                    <a:pt x="448" y="246"/>
                    <a:pt x="485" y="192"/>
                  </a:cubicBezTo>
                  <a:cubicBezTo>
                    <a:pt x="522" y="138"/>
                    <a:pt x="577" y="56"/>
                    <a:pt x="624" y="28"/>
                  </a:cubicBezTo>
                  <a:cubicBezTo>
                    <a:pt x="671" y="0"/>
                    <a:pt x="727" y="16"/>
                    <a:pt x="767" y="24"/>
                  </a:cubicBezTo>
                  <a:cubicBezTo>
                    <a:pt x="807" y="32"/>
                    <a:pt x="829" y="43"/>
                    <a:pt x="864" y="76"/>
                  </a:cubicBezTo>
                  <a:cubicBezTo>
                    <a:pt x="899" y="109"/>
                    <a:pt x="946" y="199"/>
                    <a:pt x="974" y="219"/>
                  </a:cubicBezTo>
                  <a:cubicBezTo>
                    <a:pt x="1002" y="239"/>
                    <a:pt x="1000" y="208"/>
                    <a:pt x="1034" y="197"/>
                  </a:cubicBezTo>
                  <a:cubicBezTo>
                    <a:pt x="1068" y="186"/>
                    <a:pt x="1108" y="150"/>
                    <a:pt x="1176" y="154"/>
                  </a:cubicBezTo>
                  <a:cubicBezTo>
                    <a:pt x="1244" y="158"/>
                    <a:pt x="1356" y="193"/>
                    <a:pt x="1440" y="220"/>
                  </a:cubicBezTo>
                  <a:cubicBezTo>
                    <a:pt x="1524" y="247"/>
                    <a:pt x="1604" y="284"/>
                    <a:pt x="1680" y="316"/>
                  </a:cubicBezTo>
                </a:path>
              </a:pathLst>
            </a:custGeom>
            <a:noFill/>
            <a:ln w="38100" cap="flat" cmpd="sng">
              <a:solidFill>
                <a:schemeClr val="tx1"/>
              </a:solidFill>
              <a:prstDash val="solid"/>
              <a:round/>
              <a:headEnd type="none" w="med" len="med"/>
              <a:tailEnd type="none" w="lg" len="lg"/>
            </a:ln>
          </p:spPr>
          <p:txBody>
            <a:bodyPr wrap="none">
              <a:spAutoFit/>
            </a:bodyPr>
            <a:lstStyle/>
            <a:p>
              <a:endParaRPr lang="en-US"/>
            </a:p>
          </p:txBody>
        </p:sp>
        <p:sp>
          <p:nvSpPr>
            <p:cNvPr id="13329" name="Freeform 17"/>
            <p:cNvSpPr>
              <a:spLocks/>
            </p:cNvSpPr>
            <p:nvPr/>
          </p:nvSpPr>
          <p:spPr bwMode="auto">
            <a:xfrm>
              <a:off x="1004" y="2054"/>
              <a:ext cx="1018" cy="768"/>
            </a:xfrm>
            <a:custGeom>
              <a:avLst/>
              <a:gdLst>
                <a:gd name="T0" fmla="*/ 0 w 1831"/>
                <a:gd name="T1" fmla="*/ 716 h 1161"/>
                <a:gd name="T2" fmla="*/ 33 w 1831"/>
                <a:gd name="T3" fmla="*/ 680 h 1161"/>
                <a:gd name="T4" fmla="*/ 72 w 1831"/>
                <a:gd name="T5" fmla="*/ 677 h 1161"/>
                <a:gd name="T6" fmla="*/ 112 w 1831"/>
                <a:gd name="T7" fmla="*/ 699 h 1161"/>
                <a:gd name="T8" fmla="*/ 139 w 1831"/>
                <a:gd name="T9" fmla="*/ 699 h 1161"/>
                <a:gd name="T10" fmla="*/ 166 w 1831"/>
                <a:gd name="T11" fmla="*/ 540 h 1161"/>
                <a:gd name="T12" fmla="*/ 192 w 1831"/>
                <a:gd name="T13" fmla="*/ 413 h 1161"/>
                <a:gd name="T14" fmla="*/ 251 w 1831"/>
                <a:gd name="T15" fmla="*/ 166 h 1161"/>
                <a:gd name="T16" fmla="*/ 299 w 1831"/>
                <a:gd name="T17" fmla="*/ 64 h 1161"/>
                <a:gd name="T18" fmla="*/ 345 w 1831"/>
                <a:gd name="T19" fmla="*/ 15 h 1161"/>
                <a:gd name="T20" fmla="*/ 406 w 1831"/>
                <a:gd name="T21" fmla="*/ 1 h 1161"/>
                <a:gd name="T22" fmla="*/ 453 w 1831"/>
                <a:gd name="T23" fmla="*/ 15 h 1161"/>
                <a:gd name="T24" fmla="*/ 532 w 1831"/>
                <a:gd name="T25" fmla="*/ 91 h 1161"/>
                <a:gd name="T26" fmla="*/ 574 w 1831"/>
                <a:gd name="T27" fmla="*/ 314 h 1161"/>
                <a:gd name="T28" fmla="*/ 586 w 1831"/>
                <a:gd name="T29" fmla="*/ 472 h 1161"/>
                <a:gd name="T30" fmla="*/ 593 w 1831"/>
                <a:gd name="T31" fmla="*/ 604 h 1161"/>
                <a:gd name="T32" fmla="*/ 607 w 1831"/>
                <a:gd name="T33" fmla="*/ 742 h 1161"/>
                <a:gd name="T34" fmla="*/ 673 w 1831"/>
                <a:gd name="T35" fmla="*/ 763 h 1161"/>
                <a:gd name="T36" fmla="*/ 837 w 1831"/>
                <a:gd name="T37" fmla="*/ 745 h 1161"/>
                <a:gd name="T38" fmla="*/ 973 w 1831"/>
                <a:gd name="T39" fmla="*/ 716 h 1161"/>
                <a:gd name="T40" fmla="*/ 1018 w 1831"/>
                <a:gd name="T41" fmla="*/ 695 h 116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831"/>
                <a:gd name="T64" fmla="*/ 0 h 1161"/>
                <a:gd name="T65" fmla="*/ 1831 w 1831"/>
                <a:gd name="T66" fmla="*/ 1161 h 116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831" h="1161">
                  <a:moveTo>
                    <a:pt x="0" y="1083"/>
                  </a:moveTo>
                  <a:cubicBezTo>
                    <a:pt x="10" y="1074"/>
                    <a:pt x="38" y="1038"/>
                    <a:pt x="60" y="1028"/>
                  </a:cubicBezTo>
                  <a:cubicBezTo>
                    <a:pt x="82" y="1018"/>
                    <a:pt x="106" y="1018"/>
                    <a:pt x="130" y="1023"/>
                  </a:cubicBezTo>
                  <a:cubicBezTo>
                    <a:pt x="154" y="1028"/>
                    <a:pt x="182" y="1051"/>
                    <a:pt x="202" y="1057"/>
                  </a:cubicBezTo>
                  <a:cubicBezTo>
                    <a:pt x="222" y="1063"/>
                    <a:pt x="234" y="1097"/>
                    <a:pt x="250" y="1057"/>
                  </a:cubicBezTo>
                  <a:cubicBezTo>
                    <a:pt x="266" y="1017"/>
                    <a:pt x="282" y="889"/>
                    <a:pt x="298" y="817"/>
                  </a:cubicBezTo>
                  <a:cubicBezTo>
                    <a:pt x="314" y="745"/>
                    <a:pt x="320" y="719"/>
                    <a:pt x="346" y="625"/>
                  </a:cubicBezTo>
                  <a:cubicBezTo>
                    <a:pt x="372" y="531"/>
                    <a:pt x="419" y="339"/>
                    <a:pt x="451" y="251"/>
                  </a:cubicBezTo>
                  <a:cubicBezTo>
                    <a:pt x="483" y="163"/>
                    <a:pt x="510" y="135"/>
                    <a:pt x="538" y="97"/>
                  </a:cubicBezTo>
                  <a:cubicBezTo>
                    <a:pt x="566" y="59"/>
                    <a:pt x="588" y="39"/>
                    <a:pt x="620" y="23"/>
                  </a:cubicBezTo>
                  <a:cubicBezTo>
                    <a:pt x="652" y="7"/>
                    <a:pt x="698" y="1"/>
                    <a:pt x="730" y="1"/>
                  </a:cubicBezTo>
                  <a:cubicBezTo>
                    <a:pt x="762" y="1"/>
                    <a:pt x="778" y="0"/>
                    <a:pt x="815" y="23"/>
                  </a:cubicBezTo>
                  <a:cubicBezTo>
                    <a:pt x="852" y="46"/>
                    <a:pt x="920" y="62"/>
                    <a:pt x="956" y="137"/>
                  </a:cubicBezTo>
                  <a:cubicBezTo>
                    <a:pt x="992" y="212"/>
                    <a:pt x="1016" y="378"/>
                    <a:pt x="1032" y="474"/>
                  </a:cubicBezTo>
                  <a:cubicBezTo>
                    <a:pt x="1048" y="570"/>
                    <a:pt x="1048" y="640"/>
                    <a:pt x="1054" y="713"/>
                  </a:cubicBezTo>
                  <a:cubicBezTo>
                    <a:pt x="1060" y="786"/>
                    <a:pt x="1060" y="845"/>
                    <a:pt x="1066" y="913"/>
                  </a:cubicBezTo>
                  <a:cubicBezTo>
                    <a:pt x="1072" y="981"/>
                    <a:pt x="1068" y="1081"/>
                    <a:pt x="1092" y="1121"/>
                  </a:cubicBezTo>
                  <a:cubicBezTo>
                    <a:pt x="1116" y="1161"/>
                    <a:pt x="1141" y="1152"/>
                    <a:pt x="1210" y="1153"/>
                  </a:cubicBezTo>
                  <a:cubicBezTo>
                    <a:pt x="1279" y="1154"/>
                    <a:pt x="1415" y="1138"/>
                    <a:pt x="1505" y="1126"/>
                  </a:cubicBezTo>
                  <a:cubicBezTo>
                    <a:pt x="1595" y="1114"/>
                    <a:pt x="1696" y="1096"/>
                    <a:pt x="1750" y="1083"/>
                  </a:cubicBezTo>
                  <a:cubicBezTo>
                    <a:pt x="1804" y="1070"/>
                    <a:pt x="1814" y="1057"/>
                    <a:pt x="1831" y="1050"/>
                  </a:cubicBezTo>
                </a:path>
              </a:pathLst>
            </a:custGeom>
            <a:noFill/>
            <a:ln w="38100" cap="flat" cmpd="sng">
              <a:solidFill>
                <a:schemeClr val="tx1"/>
              </a:solidFill>
              <a:prstDash val="dash"/>
              <a:round/>
              <a:headEnd type="none" w="med" len="med"/>
              <a:tailEnd type="none" w="lg" len="lg"/>
            </a:ln>
          </p:spPr>
          <p:txBody>
            <a:bodyPr wrap="none">
              <a:spAutoFit/>
            </a:bodyPr>
            <a:lstStyle/>
            <a:p>
              <a:endParaRPr lang="en-US"/>
            </a:p>
          </p:txBody>
        </p:sp>
        <p:sp>
          <p:nvSpPr>
            <p:cNvPr id="13330" name="Text Box 18"/>
            <p:cNvSpPr txBox="1">
              <a:spLocks noChangeArrowheads="1"/>
            </p:cNvSpPr>
            <p:nvPr/>
          </p:nvSpPr>
          <p:spPr bwMode="auto">
            <a:xfrm>
              <a:off x="1437" y="3189"/>
              <a:ext cx="959" cy="231"/>
            </a:xfrm>
            <a:prstGeom prst="rect">
              <a:avLst/>
            </a:prstGeom>
            <a:solidFill>
              <a:srgbClr val="FFFFFF"/>
            </a:solidFill>
            <a:ln w="15875">
              <a:solidFill>
                <a:schemeClr val="tx1"/>
              </a:solidFill>
              <a:miter lim="800000"/>
              <a:headEnd/>
              <a:tailEnd type="none" w="med" len="lg"/>
            </a:ln>
          </p:spPr>
          <p:txBody>
            <a:bodyPr>
              <a:spAutoFit/>
            </a:bodyPr>
            <a:lstStyle/>
            <a:p>
              <a:pPr eaLnBrk="0" hangingPunct="0"/>
              <a:r>
                <a:rPr lang="en-US" sz="1700"/>
                <a:t>Left Ventricle</a:t>
              </a:r>
            </a:p>
          </p:txBody>
        </p:sp>
        <p:sp>
          <p:nvSpPr>
            <p:cNvPr id="13331" name="Text Box 19"/>
            <p:cNvSpPr txBox="1">
              <a:spLocks noChangeArrowheads="1"/>
            </p:cNvSpPr>
            <p:nvPr/>
          </p:nvSpPr>
          <p:spPr bwMode="auto">
            <a:xfrm>
              <a:off x="1580" y="1584"/>
              <a:ext cx="468" cy="231"/>
            </a:xfrm>
            <a:prstGeom prst="rect">
              <a:avLst/>
            </a:prstGeom>
            <a:solidFill>
              <a:srgbClr val="FFFFFF"/>
            </a:solidFill>
            <a:ln w="15875">
              <a:solidFill>
                <a:schemeClr val="tx1"/>
              </a:solidFill>
              <a:miter lim="800000"/>
              <a:headEnd/>
              <a:tailEnd type="none" w="med" len="lg"/>
            </a:ln>
          </p:spPr>
          <p:txBody>
            <a:bodyPr>
              <a:spAutoFit/>
            </a:bodyPr>
            <a:lstStyle/>
            <a:p>
              <a:pPr algn="ctr" eaLnBrk="0" hangingPunct="0"/>
              <a:r>
                <a:rPr lang="en-US" sz="1700"/>
                <a:t>Aorta</a:t>
              </a:r>
            </a:p>
          </p:txBody>
        </p:sp>
        <p:cxnSp>
          <p:nvCxnSpPr>
            <p:cNvPr id="13332" name="AutoShape 20"/>
            <p:cNvCxnSpPr>
              <a:cxnSpLocks noChangeShapeType="1"/>
              <a:stCxn id="13330" idx="0"/>
              <a:endCxn id="13329" idx="18"/>
            </p:cNvCxnSpPr>
            <p:nvPr/>
          </p:nvCxnSpPr>
          <p:spPr bwMode="auto">
            <a:xfrm flipH="1" flipV="1">
              <a:off x="1853" y="2799"/>
              <a:ext cx="64" cy="385"/>
            </a:xfrm>
            <a:prstGeom prst="straightConnector1">
              <a:avLst/>
            </a:prstGeom>
            <a:noFill/>
            <a:ln w="15875">
              <a:solidFill>
                <a:srgbClr val="000000"/>
              </a:solidFill>
              <a:round/>
              <a:headEnd/>
              <a:tailEnd type="stealth" w="lg" len="lg"/>
            </a:ln>
          </p:spPr>
        </p:cxnSp>
        <p:cxnSp>
          <p:nvCxnSpPr>
            <p:cNvPr id="13333" name="AutoShape 21"/>
            <p:cNvCxnSpPr>
              <a:cxnSpLocks noChangeShapeType="1"/>
              <a:stCxn id="13331" idx="2"/>
              <a:endCxn id="13328" idx="11"/>
            </p:cNvCxnSpPr>
            <p:nvPr/>
          </p:nvCxnSpPr>
          <p:spPr bwMode="auto">
            <a:xfrm flipH="1">
              <a:off x="1681" y="1820"/>
              <a:ext cx="133" cy="357"/>
            </a:xfrm>
            <a:prstGeom prst="straightConnector1">
              <a:avLst/>
            </a:prstGeom>
            <a:noFill/>
            <a:ln w="15875">
              <a:solidFill>
                <a:srgbClr val="000000"/>
              </a:solidFill>
              <a:round/>
              <a:headEnd/>
              <a:tailEnd type="stealth" w="lg" len="lg"/>
            </a:ln>
          </p:spPr>
        </p:cxnSp>
        <p:sp>
          <p:nvSpPr>
            <p:cNvPr id="13334" name="Text Box 22"/>
            <p:cNvSpPr txBox="1">
              <a:spLocks noChangeArrowheads="1"/>
            </p:cNvSpPr>
            <p:nvPr/>
          </p:nvSpPr>
          <p:spPr bwMode="auto">
            <a:xfrm rot="-5400000">
              <a:off x="416" y="2354"/>
              <a:ext cx="656" cy="231"/>
            </a:xfrm>
            <a:prstGeom prst="rect">
              <a:avLst/>
            </a:prstGeom>
            <a:solidFill>
              <a:srgbClr val="FFFFFF"/>
            </a:solidFill>
            <a:ln w="15875">
              <a:solidFill>
                <a:schemeClr val="tx1"/>
              </a:solidFill>
              <a:miter lim="800000"/>
              <a:headEnd/>
              <a:tailEnd type="none" w="lg" len="lg"/>
            </a:ln>
          </p:spPr>
          <p:txBody>
            <a:bodyPr wrap="none">
              <a:spAutoFit/>
            </a:bodyPr>
            <a:lstStyle/>
            <a:p>
              <a:pPr eaLnBrk="0" hangingPunct="0"/>
              <a:r>
                <a:rPr lang="en-US" sz="1700"/>
                <a:t>pressure</a:t>
              </a:r>
            </a:p>
          </p:txBody>
        </p:sp>
        <p:cxnSp>
          <p:nvCxnSpPr>
            <p:cNvPr id="13335" name="AutoShape 23"/>
            <p:cNvCxnSpPr>
              <a:cxnSpLocks noChangeShapeType="1"/>
              <a:stCxn id="13330" idx="3"/>
              <a:endCxn id="13338" idx="4"/>
            </p:cNvCxnSpPr>
            <p:nvPr/>
          </p:nvCxnSpPr>
          <p:spPr bwMode="auto">
            <a:xfrm flipV="1">
              <a:off x="2401" y="2622"/>
              <a:ext cx="1289" cy="683"/>
            </a:xfrm>
            <a:prstGeom prst="straightConnector1">
              <a:avLst/>
            </a:prstGeom>
            <a:noFill/>
            <a:ln w="15875">
              <a:solidFill>
                <a:schemeClr val="tx1"/>
              </a:solidFill>
              <a:round/>
              <a:headEnd/>
              <a:tailEnd type="stealth" w="lg" len="lg"/>
            </a:ln>
          </p:spPr>
        </p:cxnSp>
        <p:cxnSp>
          <p:nvCxnSpPr>
            <p:cNvPr id="13336" name="AutoShape 24"/>
            <p:cNvCxnSpPr>
              <a:cxnSpLocks noChangeShapeType="1"/>
              <a:stCxn id="13331" idx="3"/>
              <a:endCxn id="13337" idx="1"/>
            </p:cNvCxnSpPr>
            <p:nvPr/>
          </p:nvCxnSpPr>
          <p:spPr bwMode="auto">
            <a:xfrm>
              <a:off x="2053" y="1700"/>
              <a:ext cx="2175" cy="176"/>
            </a:xfrm>
            <a:prstGeom prst="straightConnector1">
              <a:avLst/>
            </a:prstGeom>
            <a:noFill/>
            <a:ln w="15875">
              <a:solidFill>
                <a:schemeClr val="tx1"/>
              </a:solidFill>
              <a:round/>
              <a:headEnd/>
              <a:tailEnd type="stealth" w="lg" len="lg"/>
            </a:ln>
          </p:spPr>
        </p:cxnSp>
        <p:sp>
          <p:nvSpPr>
            <p:cNvPr id="13337" name="Freeform 26"/>
            <p:cNvSpPr>
              <a:spLocks/>
            </p:cNvSpPr>
            <p:nvPr/>
          </p:nvSpPr>
          <p:spPr bwMode="auto">
            <a:xfrm>
              <a:off x="3995" y="1728"/>
              <a:ext cx="1097" cy="1056"/>
            </a:xfrm>
            <a:custGeom>
              <a:avLst/>
              <a:gdLst>
                <a:gd name="T0" fmla="*/ 0 w 1382"/>
                <a:gd name="T1" fmla="*/ 439 h 1521"/>
                <a:gd name="T2" fmla="*/ 233 w 1382"/>
                <a:gd name="T3" fmla="*/ 148 h 1521"/>
                <a:gd name="T4" fmla="*/ 505 w 1382"/>
                <a:gd name="T5" fmla="*/ 19 h 1521"/>
                <a:gd name="T6" fmla="*/ 767 w 1382"/>
                <a:gd name="T7" fmla="*/ 35 h 1521"/>
                <a:gd name="T8" fmla="*/ 914 w 1382"/>
                <a:gd name="T9" fmla="*/ 135 h 1521"/>
                <a:gd name="T10" fmla="*/ 949 w 1382"/>
                <a:gd name="T11" fmla="*/ 167 h 1521"/>
                <a:gd name="T12" fmla="*/ 972 w 1382"/>
                <a:gd name="T13" fmla="*/ 189 h 1521"/>
                <a:gd name="T14" fmla="*/ 985 w 1382"/>
                <a:gd name="T15" fmla="*/ 206 h 1521"/>
                <a:gd name="T16" fmla="*/ 997 w 1382"/>
                <a:gd name="T17" fmla="*/ 219 h 1521"/>
                <a:gd name="T18" fmla="*/ 1007 w 1382"/>
                <a:gd name="T19" fmla="*/ 250 h 1521"/>
                <a:gd name="T20" fmla="*/ 1067 w 1382"/>
                <a:gd name="T21" fmla="*/ 451 h 1521"/>
                <a:gd name="T22" fmla="*/ 1067 w 1382"/>
                <a:gd name="T23" fmla="*/ 760 h 1521"/>
                <a:gd name="T24" fmla="*/ 1072 w 1382"/>
                <a:gd name="T25" fmla="*/ 805 h 1521"/>
                <a:gd name="T26" fmla="*/ 1081 w 1382"/>
                <a:gd name="T27" fmla="*/ 868 h 1521"/>
                <a:gd name="T28" fmla="*/ 1086 w 1382"/>
                <a:gd name="T29" fmla="*/ 919 h 1521"/>
                <a:gd name="T30" fmla="*/ 1095 w 1382"/>
                <a:gd name="T31" fmla="*/ 989 h 1521"/>
                <a:gd name="T32" fmla="*/ 1095 w 1382"/>
                <a:gd name="T33" fmla="*/ 1056 h 152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382"/>
                <a:gd name="T52" fmla="*/ 0 h 1521"/>
                <a:gd name="T53" fmla="*/ 1382 w 1382"/>
                <a:gd name="T54" fmla="*/ 1521 h 152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382" h="1521">
                  <a:moveTo>
                    <a:pt x="0" y="632"/>
                  </a:moveTo>
                  <a:cubicBezTo>
                    <a:pt x="49" y="562"/>
                    <a:pt x="188" y="314"/>
                    <a:pt x="294" y="213"/>
                  </a:cubicBezTo>
                  <a:cubicBezTo>
                    <a:pt x="400" y="112"/>
                    <a:pt x="524" y="54"/>
                    <a:pt x="636" y="27"/>
                  </a:cubicBezTo>
                  <a:cubicBezTo>
                    <a:pt x="748" y="0"/>
                    <a:pt x="880" y="22"/>
                    <a:pt x="966" y="50"/>
                  </a:cubicBezTo>
                  <a:cubicBezTo>
                    <a:pt x="1052" y="78"/>
                    <a:pt x="1113" y="163"/>
                    <a:pt x="1151" y="195"/>
                  </a:cubicBezTo>
                  <a:cubicBezTo>
                    <a:pt x="1189" y="227"/>
                    <a:pt x="1184" y="227"/>
                    <a:pt x="1196" y="240"/>
                  </a:cubicBezTo>
                  <a:cubicBezTo>
                    <a:pt x="1208" y="253"/>
                    <a:pt x="1216" y="262"/>
                    <a:pt x="1224" y="272"/>
                  </a:cubicBezTo>
                  <a:cubicBezTo>
                    <a:pt x="1232" y="282"/>
                    <a:pt x="1236" y="290"/>
                    <a:pt x="1241" y="297"/>
                  </a:cubicBezTo>
                  <a:cubicBezTo>
                    <a:pt x="1246" y="304"/>
                    <a:pt x="1252" y="306"/>
                    <a:pt x="1256" y="316"/>
                  </a:cubicBezTo>
                  <a:cubicBezTo>
                    <a:pt x="1260" y="326"/>
                    <a:pt x="1253" y="304"/>
                    <a:pt x="1268" y="360"/>
                  </a:cubicBezTo>
                  <a:cubicBezTo>
                    <a:pt x="1283" y="416"/>
                    <a:pt x="1331" y="528"/>
                    <a:pt x="1344" y="650"/>
                  </a:cubicBezTo>
                  <a:cubicBezTo>
                    <a:pt x="1357" y="772"/>
                    <a:pt x="1343" y="1009"/>
                    <a:pt x="1344" y="1094"/>
                  </a:cubicBezTo>
                  <a:cubicBezTo>
                    <a:pt x="1345" y="1179"/>
                    <a:pt x="1347" y="1134"/>
                    <a:pt x="1350" y="1160"/>
                  </a:cubicBezTo>
                  <a:cubicBezTo>
                    <a:pt x="1353" y="1186"/>
                    <a:pt x="1359" y="1223"/>
                    <a:pt x="1362" y="1250"/>
                  </a:cubicBezTo>
                  <a:cubicBezTo>
                    <a:pt x="1365" y="1277"/>
                    <a:pt x="1365" y="1294"/>
                    <a:pt x="1368" y="1323"/>
                  </a:cubicBezTo>
                  <a:cubicBezTo>
                    <a:pt x="1371" y="1352"/>
                    <a:pt x="1378" y="1392"/>
                    <a:pt x="1380" y="1425"/>
                  </a:cubicBezTo>
                  <a:cubicBezTo>
                    <a:pt x="1382" y="1458"/>
                    <a:pt x="1380" y="1501"/>
                    <a:pt x="1380" y="1521"/>
                  </a:cubicBezTo>
                </a:path>
              </a:pathLst>
            </a:custGeom>
            <a:solidFill>
              <a:srgbClr val="FF0000"/>
            </a:solidFill>
            <a:ln w="28575" cap="flat" cmpd="sng">
              <a:solidFill>
                <a:schemeClr val="tx1"/>
              </a:solidFill>
              <a:prstDash val="solid"/>
              <a:round/>
              <a:headEnd/>
              <a:tailEnd/>
            </a:ln>
          </p:spPr>
          <p:txBody>
            <a:bodyPr wrap="none" anchor="ctr"/>
            <a:lstStyle/>
            <a:p>
              <a:endParaRPr lang="en-US"/>
            </a:p>
          </p:txBody>
        </p:sp>
        <p:sp>
          <p:nvSpPr>
            <p:cNvPr id="13338" name="Freeform 27"/>
            <p:cNvSpPr>
              <a:spLocks/>
            </p:cNvSpPr>
            <p:nvPr/>
          </p:nvSpPr>
          <p:spPr bwMode="auto">
            <a:xfrm>
              <a:off x="3652" y="2083"/>
              <a:ext cx="1340" cy="674"/>
            </a:xfrm>
            <a:custGeom>
              <a:avLst/>
              <a:gdLst>
                <a:gd name="T0" fmla="*/ 195 w 1340"/>
                <a:gd name="T1" fmla="*/ 56 h 674"/>
                <a:gd name="T2" fmla="*/ 129 w 1340"/>
                <a:gd name="T3" fmla="*/ 81 h 674"/>
                <a:gd name="T4" fmla="*/ 38 w 1340"/>
                <a:gd name="T5" fmla="*/ 172 h 674"/>
                <a:gd name="T6" fmla="*/ 0 w 1340"/>
                <a:gd name="T7" fmla="*/ 339 h 674"/>
                <a:gd name="T8" fmla="*/ 38 w 1340"/>
                <a:gd name="T9" fmla="*/ 539 h 674"/>
                <a:gd name="T10" fmla="*/ 152 w 1340"/>
                <a:gd name="T11" fmla="*/ 639 h 674"/>
                <a:gd name="T12" fmla="*/ 305 w 1340"/>
                <a:gd name="T13" fmla="*/ 672 h 674"/>
                <a:gd name="T14" fmla="*/ 395 w 1340"/>
                <a:gd name="T15" fmla="*/ 626 h 674"/>
                <a:gd name="T16" fmla="*/ 523 w 1340"/>
                <a:gd name="T17" fmla="*/ 513 h 674"/>
                <a:gd name="T18" fmla="*/ 610 w 1340"/>
                <a:gd name="T19" fmla="*/ 339 h 674"/>
                <a:gd name="T20" fmla="*/ 519 w 1340"/>
                <a:gd name="T21" fmla="*/ 139 h 674"/>
                <a:gd name="T22" fmla="*/ 643 w 1340"/>
                <a:gd name="T23" fmla="*/ 22 h 674"/>
                <a:gd name="T24" fmla="*/ 795 w 1340"/>
                <a:gd name="T25" fmla="*/ 6 h 674"/>
                <a:gd name="T26" fmla="*/ 962 w 1340"/>
                <a:gd name="T27" fmla="*/ 6 h 674"/>
                <a:gd name="T28" fmla="*/ 1105 w 1340"/>
                <a:gd name="T29" fmla="*/ 39 h 674"/>
                <a:gd name="T30" fmla="*/ 1172 w 1340"/>
                <a:gd name="T31" fmla="*/ 64 h 674"/>
                <a:gd name="T32" fmla="*/ 1210 w 1340"/>
                <a:gd name="T33" fmla="*/ 93 h 674"/>
                <a:gd name="T34" fmla="*/ 1253 w 1340"/>
                <a:gd name="T35" fmla="*/ 143 h 674"/>
                <a:gd name="T36" fmla="*/ 1291 w 1340"/>
                <a:gd name="T37" fmla="*/ 272 h 674"/>
                <a:gd name="T38" fmla="*/ 1295 w 1340"/>
                <a:gd name="T39" fmla="*/ 306 h 674"/>
                <a:gd name="T40" fmla="*/ 1300 w 1340"/>
                <a:gd name="T41" fmla="*/ 343 h 674"/>
                <a:gd name="T42" fmla="*/ 1314 w 1340"/>
                <a:gd name="T43" fmla="*/ 451 h 674"/>
                <a:gd name="T44" fmla="*/ 1340 w 1340"/>
                <a:gd name="T45" fmla="*/ 649 h 67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340"/>
                <a:gd name="T70" fmla="*/ 0 h 674"/>
                <a:gd name="T71" fmla="*/ 1340 w 1340"/>
                <a:gd name="T72" fmla="*/ 674 h 674"/>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340" h="674">
                  <a:moveTo>
                    <a:pt x="195" y="56"/>
                  </a:moveTo>
                  <a:cubicBezTo>
                    <a:pt x="183" y="60"/>
                    <a:pt x="155" y="61"/>
                    <a:pt x="129" y="81"/>
                  </a:cubicBezTo>
                  <a:cubicBezTo>
                    <a:pt x="102" y="100"/>
                    <a:pt x="60" y="129"/>
                    <a:pt x="38" y="172"/>
                  </a:cubicBezTo>
                  <a:cubicBezTo>
                    <a:pt x="17" y="215"/>
                    <a:pt x="0" y="278"/>
                    <a:pt x="0" y="339"/>
                  </a:cubicBezTo>
                  <a:cubicBezTo>
                    <a:pt x="0" y="400"/>
                    <a:pt x="13" y="489"/>
                    <a:pt x="38" y="539"/>
                  </a:cubicBezTo>
                  <a:cubicBezTo>
                    <a:pt x="63" y="589"/>
                    <a:pt x="108" y="617"/>
                    <a:pt x="152" y="639"/>
                  </a:cubicBezTo>
                  <a:cubicBezTo>
                    <a:pt x="197" y="661"/>
                    <a:pt x="264" y="674"/>
                    <a:pt x="305" y="672"/>
                  </a:cubicBezTo>
                  <a:cubicBezTo>
                    <a:pt x="345" y="670"/>
                    <a:pt x="359" y="653"/>
                    <a:pt x="395" y="626"/>
                  </a:cubicBezTo>
                  <a:cubicBezTo>
                    <a:pt x="432" y="600"/>
                    <a:pt x="487" y="561"/>
                    <a:pt x="523" y="513"/>
                  </a:cubicBezTo>
                  <a:cubicBezTo>
                    <a:pt x="559" y="465"/>
                    <a:pt x="610" y="401"/>
                    <a:pt x="610" y="339"/>
                  </a:cubicBezTo>
                  <a:cubicBezTo>
                    <a:pt x="609" y="276"/>
                    <a:pt x="514" y="192"/>
                    <a:pt x="519" y="139"/>
                  </a:cubicBezTo>
                  <a:cubicBezTo>
                    <a:pt x="525" y="86"/>
                    <a:pt x="597" y="44"/>
                    <a:pt x="643" y="22"/>
                  </a:cubicBezTo>
                  <a:cubicBezTo>
                    <a:pt x="689" y="0"/>
                    <a:pt x="742" y="8"/>
                    <a:pt x="795" y="6"/>
                  </a:cubicBezTo>
                  <a:cubicBezTo>
                    <a:pt x="849" y="3"/>
                    <a:pt x="910" y="0"/>
                    <a:pt x="962" y="6"/>
                  </a:cubicBezTo>
                  <a:cubicBezTo>
                    <a:pt x="1014" y="11"/>
                    <a:pt x="1070" y="29"/>
                    <a:pt x="1105" y="39"/>
                  </a:cubicBezTo>
                  <a:cubicBezTo>
                    <a:pt x="1140" y="49"/>
                    <a:pt x="1154" y="55"/>
                    <a:pt x="1172" y="64"/>
                  </a:cubicBezTo>
                  <a:cubicBezTo>
                    <a:pt x="1189" y="73"/>
                    <a:pt x="1196" y="80"/>
                    <a:pt x="1210" y="93"/>
                  </a:cubicBezTo>
                  <a:cubicBezTo>
                    <a:pt x="1223" y="106"/>
                    <a:pt x="1239" y="113"/>
                    <a:pt x="1253" y="143"/>
                  </a:cubicBezTo>
                  <a:cubicBezTo>
                    <a:pt x="1266" y="173"/>
                    <a:pt x="1283" y="245"/>
                    <a:pt x="1291" y="272"/>
                  </a:cubicBezTo>
                  <a:cubicBezTo>
                    <a:pt x="1298" y="299"/>
                    <a:pt x="1294" y="294"/>
                    <a:pt x="1295" y="306"/>
                  </a:cubicBezTo>
                  <a:cubicBezTo>
                    <a:pt x="1297" y="317"/>
                    <a:pt x="1297" y="319"/>
                    <a:pt x="1300" y="343"/>
                  </a:cubicBezTo>
                  <a:cubicBezTo>
                    <a:pt x="1303" y="367"/>
                    <a:pt x="1307" y="400"/>
                    <a:pt x="1314" y="451"/>
                  </a:cubicBezTo>
                  <a:cubicBezTo>
                    <a:pt x="1321" y="502"/>
                    <a:pt x="1335" y="608"/>
                    <a:pt x="1340" y="649"/>
                  </a:cubicBezTo>
                </a:path>
              </a:pathLst>
            </a:custGeom>
            <a:solidFill>
              <a:srgbClr val="CC3300"/>
            </a:solidFill>
            <a:ln w="28575" cap="flat" cmpd="sng">
              <a:solidFill>
                <a:schemeClr val="tx1"/>
              </a:solidFill>
              <a:prstDash val="solid"/>
              <a:round/>
              <a:headEnd/>
              <a:tailEnd/>
            </a:ln>
          </p:spPr>
          <p:txBody>
            <a:bodyPr wrap="none" anchor="ctr"/>
            <a:lstStyle/>
            <a:p>
              <a:endParaRPr lang="en-US"/>
            </a:p>
          </p:txBody>
        </p:sp>
        <p:sp>
          <p:nvSpPr>
            <p:cNvPr id="13339" name="Freeform 28"/>
            <p:cNvSpPr>
              <a:spLocks/>
            </p:cNvSpPr>
            <p:nvPr/>
          </p:nvSpPr>
          <p:spPr bwMode="auto">
            <a:xfrm>
              <a:off x="3843" y="2133"/>
              <a:ext cx="152" cy="39"/>
            </a:xfrm>
            <a:custGeom>
              <a:avLst/>
              <a:gdLst>
                <a:gd name="T0" fmla="*/ 0 w 192"/>
                <a:gd name="T1" fmla="*/ 6 h 56"/>
                <a:gd name="T2" fmla="*/ 114 w 192"/>
                <a:gd name="T3" fmla="*/ 6 h 56"/>
                <a:gd name="T4" fmla="*/ 152 w 192"/>
                <a:gd name="T5" fmla="*/ 39 h 56"/>
                <a:gd name="T6" fmla="*/ 0 60000 65536"/>
                <a:gd name="T7" fmla="*/ 0 60000 65536"/>
                <a:gd name="T8" fmla="*/ 0 60000 65536"/>
                <a:gd name="T9" fmla="*/ 0 w 192"/>
                <a:gd name="T10" fmla="*/ 0 h 56"/>
                <a:gd name="T11" fmla="*/ 192 w 192"/>
                <a:gd name="T12" fmla="*/ 56 h 56"/>
              </a:gdLst>
              <a:ahLst/>
              <a:cxnLst>
                <a:cxn ang="T6">
                  <a:pos x="T0" y="T1"/>
                </a:cxn>
                <a:cxn ang="T7">
                  <a:pos x="T2" y="T3"/>
                </a:cxn>
                <a:cxn ang="T8">
                  <a:pos x="T4" y="T5"/>
                </a:cxn>
              </a:cxnLst>
              <a:rect l="T9" t="T10" r="T11" b="T12"/>
              <a:pathLst>
                <a:path w="192" h="56">
                  <a:moveTo>
                    <a:pt x="0" y="8"/>
                  </a:moveTo>
                  <a:cubicBezTo>
                    <a:pt x="56" y="4"/>
                    <a:pt x="112" y="0"/>
                    <a:pt x="144" y="8"/>
                  </a:cubicBezTo>
                  <a:cubicBezTo>
                    <a:pt x="176" y="16"/>
                    <a:pt x="184" y="36"/>
                    <a:pt x="192" y="56"/>
                  </a:cubicBezTo>
                </a:path>
              </a:pathLst>
            </a:custGeom>
            <a:solidFill>
              <a:srgbClr val="CC3300"/>
            </a:solidFill>
            <a:ln w="9525" cap="flat" cmpd="sng">
              <a:solidFill>
                <a:schemeClr val="tx1"/>
              </a:solidFill>
              <a:prstDash val="solid"/>
              <a:round/>
              <a:headEnd/>
              <a:tailEnd/>
            </a:ln>
          </p:spPr>
          <p:txBody>
            <a:bodyPr wrap="none" anchor="ctr"/>
            <a:lstStyle/>
            <a:p>
              <a:endParaRPr lang="en-US"/>
            </a:p>
          </p:txBody>
        </p:sp>
        <p:sp>
          <p:nvSpPr>
            <p:cNvPr id="13340" name="Freeform 29"/>
            <p:cNvSpPr>
              <a:spLocks/>
            </p:cNvSpPr>
            <p:nvPr/>
          </p:nvSpPr>
          <p:spPr bwMode="auto">
            <a:xfrm>
              <a:off x="3785" y="2172"/>
              <a:ext cx="389" cy="377"/>
            </a:xfrm>
            <a:custGeom>
              <a:avLst/>
              <a:gdLst>
                <a:gd name="T0" fmla="*/ 210 w 489"/>
                <a:gd name="T1" fmla="*/ 0 h 544"/>
                <a:gd name="T2" fmla="*/ 95 w 489"/>
                <a:gd name="T3" fmla="*/ 33 h 544"/>
                <a:gd name="T4" fmla="*/ 19 w 489"/>
                <a:gd name="T5" fmla="*/ 100 h 544"/>
                <a:gd name="T6" fmla="*/ 0 w 489"/>
                <a:gd name="T7" fmla="*/ 204 h 544"/>
                <a:gd name="T8" fmla="*/ 19 w 489"/>
                <a:gd name="T9" fmla="*/ 299 h 544"/>
                <a:gd name="T10" fmla="*/ 95 w 489"/>
                <a:gd name="T11" fmla="*/ 366 h 544"/>
                <a:gd name="T12" fmla="*/ 172 w 489"/>
                <a:gd name="T13" fmla="*/ 366 h 544"/>
                <a:gd name="T14" fmla="*/ 263 w 489"/>
                <a:gd name="T15" fmla="*/ 324 h 544"/>
                <a:gd name="T16" fmla="*/ 334 w 489"/>
                <a:gd name="T17" fmla="*/ 254 h 544"/>
                <a:gd name="T18" fmla="*/ 368 w 489"/>
                <a:gd name="T19" fmla="*/ 170 h 544"/>
                <a:gd name="T20" fmla="*/ 375 w 489"/>
                <a:gd name="T21" fmla="*/ 131 h 544"/>
                <a:gd name="T22" fmla="*/ 389 w 489"/>
                <a:gd name="T23" fmla="*/ 69 h 54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89"/>
                <a:gd name="T37" fmla="*/ 0 h 544"/>
                <a:gd name="T38" fmla="*/ 489 w 489"/>
                <a:gd name="T39" fmla="*/ 544 h 54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89" h="544">
                  <a:moveTo>
                    <a:pt x="264" y="0"/>
                  </a:moveTo>
                  <a:cubicBezTo>
                    <a:pt x="212" y="12"/>
                    <a:pt x="160" y="24"/>
                    <a:pt x="120" y="48"/>
                  </a:cubicBezTo>
                  <a:cubicBezTo>
                    <a:pt x="80" y="72"/>
                    <a:pt x="44" y="103"/>
                    <a:pt x="24" y="144"/>
                  </a:cubicBezTo>
                  <a:cubicBezTo>
                    <a:pt x="4" y="185"/>
                    <a:pt x="0" y="246"/>
                    <a:pt x="0" y="294"/>
                  </a:cubicBezTo>
                  <a:cubicBezTo>
                    <a:pt x="0" y="342"/>
                    <a:pt x="4" y="393"/>
                    <a:pt x="24" y="432"/>
                  </a:cubicBezTo>
                  <a:cubicBezTo>
                    <a:pt x="44" y="471"/>
                    <a:pt x="88" y="512"/>
                    <a:pt x="120" y="528"/>
                  </a:cubicBezTo>
                  <a:cubicBezTo>
                    <a:pt x="152" y="544"/>
                    <a:pt x="181" y="538"/>
                    <a:pt x="216" y="528"/>
                  </a:cubicBezTo>
                  <a:cubicBezTo>
                    <a:pt x="251" y="518"/>
                    <a:pt x="296" y="495"/>
                    <a:pt x="330" y="468"/>
                  </a:cubicBezTo>
                  <a:cubicBezTo>
                    <a:pt x="364" y="441"/>
                    <a:pt x="398" y="403"/>
                    <a:pt x="420" y="366"/>
                  </a:cubicBezTo>
                  <a:cubicBezTo>
                    <a:pt x="442" y="329"/>
                    <a:pt x="454" y="275"/>
                    <a:pt x="462" y="246"/>
                  </a:cubicBezTo>
                  <a:cubicBezTo>
                    <a:pt x="470" y="217"/>
                    <a:pt x="467" y="213"/>
                    <a:pt x="471" y="189"/>
                  </a:cubicBezTo>
                  <a:cubicBezTo>
                    <a:pt x="475" y="165"/>
                    <a:pt x="485" y="118"/>
                    <a:pt x="489" y="99"/>
                  </a:cubicBezTo>
                </a:path>
              </a:pathLst>
            </a:custGeom>
            <a:solidFill>
              <a:srgbClr val="FF0000"/>
            </a:solidFill>
            <a:ln w="28575" cap="flat" cmpd="sng">
              <a:solidFill>
                <a:schemeClr val="tx1"/>
              </a:solidFill>
              <a:prstDash val="solid"/>
              <a:round/>
              <a:headEnd/>
              <a:tailEnd/>
            </a:ln>
          </p:spPr>
          <p:txBody>
            <a:bodyPr wrap="none" anchor="ctr"/>
            <a:lstStyle/>
            <a:p>
              <a:endParaRPr lang="en-US"/>
            </a:p>
          </p:txBody>
        </p:sp>
        <p:sp>
          <p:nvSpPr>
            <p:cNvPr id="13341" name="Line 30"/>
            <p:cNvSpPr>
              <a:spLocks noChangeShapeType="1"/>
            </p:cNvSpPr>
            <p:nvPr/>
          </p:nvSpPr>
          <p:spPr bwMode="auto">
            <a:xfrm flipV="1">
              <a:off x="3919" y="2061"/>
              <a:ext cx="266" cy="300"/>
            </a:xfrm>
            <a:prstGeom prst="line">
              <a:avLst/>
            </a:prstGeom>
            <a:noFill/>
            <a:ln w="9525">
              <a:solidFill>
                <a:schemeClr val="tx1"/>
              </a:solidFill>
              <a:round/>
              <a:headEnd/>
              <a:tailEnd type="triangle" w="med" len="med"/>
            </a:ln>
          </p:spPr>
          <p:txBody>
            <a:bodyPr wrap="none" anchor="ctr"/>
            <a:lstStyle/>
            <a:p>
              <a:endParaRPr lang="en-US"/>
            </a:p>
          </p:txBody>
        </p:sp>
        <p:sp>
          <p:nvSpPr>
            <p:cNvPr id="13342" name="Line 31"/>
            <p:cNvSpPr>
              <a:spLocks noChangeShapeType="1"/>
            </p:cNvSpPr>
            <p:nvPr/>
          </p:nvSpPr>
          <p:spPr bwMode="auto">
            <a:xfrm>
              <a:off x="3664" y="2345"/>
              <a:ext cx="76" cy="0"/>
            </a:xfrm>
            <a:prstGeom prst="line">
              <a:avLst/>
            </a:prstGeom>
            <a:noFill/>
            <a:ln w="9525">
              <a:solidFill>
                <a:schemeClr val="tx1"/>
              </a:solidFill>
              <a:round/>
              <a:headEnd/>
              <a:tailEnd type="triangle" w="med" len="med"/>
            </a:ln>
          </p:spPr>
          <p:txBody>
            <a:bodyPr wrap="none" anchor="ctr"/>
            <a:lstStyle/>
            <a:p>
              <a:endParaRPr lang="en-US"/>
            </a:p>
          </p:txBody>
        </p:sp>
        <p:sp>
          <p:nvSpPr>
            <p:cNvPr id="13343" name="Line 32"/>
            <p:cNvSpPr>
              <a:spLocks noChangeShapeType="1"/>
            </p:cNvSpPr>
            <p:nvPr/>
          </p:nvSpPr>
          <p:spPr bwMode="auto">
            <a:xfrm flipH="1" flipV="1">
              <a:off x="3997" y="2590"/>
              <a:ext cx="38" cy="134"/>
            </a:xfrm>
            <a:prstGeom prst="line">
              <a:avLst/>
            </a:prstGeom>
            <a:noFill/>
            <a:ln w="9525">
              <a:solidFill>
                <a:schemeClr val="tx1"/>
              </a:solidFill>
              <a:round/>
              <a:headEnd/>
              <a:tailEnd type="triangle" w="med" len="med"/>
            </a:ln>
          </p:spPr>
          <p:txBody>
            <a:bodyPr wrap="none" anchor="ctr"/>
            <a:lstStyle/>
            <a:p>
              <a:endParaRPr lang="en-US"/>
            </a:p>
          </p:txBody>
        </p:sp>
        <p:sp>
          <p:nvSpPr>
            <p:cNvPr id="13344" name="Line 33"/>
            <p:cNvSpPr>
              <a:spLocks noChangeShapeType="1"/>
            </p:cNvSpPr>
            <p:nvPr/>
          </p:nvSpPr>
          <p:spPr bwMode="auto">
            <a:xfrm flipV="1">
              <a:off x="3695" y="2526"/>
              <a:ext cx="76" cy="100"/>
            </a:xfrm>
            <a:prstGeom prst="line">
              <a:avLst/>
            </a:prstGeom>
            <a:noFill/>
            <a:ln w="9525">
              <a:solidFill>
                <a:schemeClr val="tx1"/>
              </a:solidFill>
              <a:round/>
              <a:headEnd/>
              <a:tailEnd type="triangle" w="med" len="med"/>
            </a:ln>
          </p:spPr>
          <p:txBody>
            <a:bodyPr wrap="none" anchor="ctr"/>
            <a:lstStyle/>
            <a:p>
              <a:endParaRPr lang="en-US"/>
            </a:p>
          </p:txBody>
        </p:sp>
        <p:sp>
          <p:nvSpPr>
            <p:cNvPr id="13345" name="Line 34"/>
            <p:cNvSpPr>
              <a:spLocks noChangeShapeType="1"/>
            </p:cNvSpPr>
            <p:nvPr/>
          </p:nvSpPr>
          <p:spPr bwMode="auto">
            <a:xfrm flipV="1">
              <a:off x="3847" y="2605"/>
              <a:ext cx="38" cy="133"/>
            </a:xfrm>
            <a:prstGeom prst="line">
              <a:avLst/>
            </a:prstGeom>
            <a:noFill/>
            <a:ln w="9525">
              <a:solidFill>
                <a:schemeClr val="tx1"/>
              </a:solidFill>
              <a:round/>
              <a:headEnd/>
              <a:tailEnd type="triangle" w="med" len="med"/>
            </a:ln>
          </p:spPr>
          <p:txBody>
            <a:bodyPr wrap="none" anchor="ctr"/>
            <a:lstStyle/>
            <a:p>
              <a:endParaRPr lang="en-US"/>
            </a:p>
          </p:txBody>
        </p:sp>
        <p:sp>
          <p:nvSpPr>
            <p:cNvPr id="13346" name="Line 35"/>
            <p:cNvSpPr>
              <a:spLocks noChangeShapeType="1"/>
            </p:cNvSpPr>
            <p:nvPr/>
          </p:nvSpPr>
          <p:spPr bwMode="auto">
            <a:xfrm flipH="1" flipV="1">
              <a:off x="4147" y="2494"/>
              <a:ext cx="77" cy="34"/>
            </a:xfrm>
            <a:prstGeom prst="line">
              <a:avLst/>
            </a:prstGeom>
            <a:noFill/>
            <a:ln w="9525">
              <a:solidFill>
                <a:schemeClr val="tx1"/>
              </a:solidFill>
              <a:round/>
              <a:headEnd/>
              <a:tailEnd type="triangle" w="med" len="med"/>
            </a:ln>
          </p:spPr>
          <p:txBody>
            <a:bodyPr wrap="none" anchor="ctr"/>
            <a:lstStyle/>
            <a:p>
              <a:endParaRPr lang="en-US"/>
            </a:p>
          </p:txBody>
        </p:sp>
        <p:sp>
          <p:nvSpPr>
            <p:cNvPr id="13347" name="Line 36"/>
            <p:cNvSpPr>
              <a:spLocks noChangeShapeType="1"/>
            </p:cNvSpPr>
            <p:nvPr/>
          </p:nvSpPr>
          <p:spPr bwMode="auto">
            <a:xfrm rot="782839" flipV="1">
              <a:off x="4810" y="1809"/>
              <a:ext cx="30" cy="106"/>
            </a:xfrm>
            <a:prstGeom prst="line">
              <a:avLst/>
            </a:prstGeom>
            <a:noFill/>
            <a:ln w="9525">
              <a:solidFill>
                <a:schemeClr val="tx1"/>
              </a:solidFill>
              <a:round/>
              <a:headEnd/>
              <a:tailEnd type="triangle" w="med" len="med"/>
            </a:ln>
          </p:spPr>
          <p:txBody>
            <a:bodyPr wrap="none" anchor="ctr"/>
            <a:lstStyle/>
            <a:p>
              <a:endParaRPr lang="en-US"/>
            </a:p>
          </p:txBody>
        </p:sp>
        <p:sp>
          <p:nvSpPr>
            <p:cNvPr id="13348" name="Line 37"/>
            <p:cNvSpPr>
              <a:spLocks noChangeShapeType="1"/>
            </p:cNvSpPr>
            <p:nvPr/>
          </p:nvSpPr>
          <p:spPr bwMode="auto">
            <a:xfrm flipH="1" flipV="1">
              <a:off x="4393" y="1785"/>
              <a:ext cx="58" cy="75"/>
            </a:xfrm>
            <a:prstGeom prst="line">
              <a:avLst/>
            </a:prstGeom>
            <a:noFill/>
            <a:ln w="9525">
              <a:solidFill>
                <a:schemeClr val="tx1"/>
              </a:solidFill>
              <a:round/>
              <a:headEnd/>
              <a:tailEnd type="triangle" w="med" len="med"/>
            </a:ln>
          </p:spPr>
          <p:txBody>
            <a:bodyPr wrap="none" anchor="ctr"/>
            <a:lstStyle/>
            <a:p>
              <a:endParaRPr lang="en-US"/>
            </a:p>
          </p:txBody>
        </p:sp>
        <p:sp>
          <p:nvSpPr>
            <p:cNvPr id="13349" name="Line 38"/>
            <p:cNvSpPr>
              <a:spLocks noChangeShapeType="1"/>
            </p:cNvSpPr>
            <p:nvPr/>
          </p:nvSpPr>
          <p:spPr bwMode="auto">
            <a:xfrm flipV="1">
              <a:off x="4643" y="1740"/>
              <a:ext cx="2" cy="107"/>
            </a:xfrm>
            <a:prstGeom prst="line">
              <a:avLst/>
            </a:prstGeom>
            <a:noFill/>
            <a:ln w="9525">
              <a:solidFill>
                <a:schemeClr val="tx1"/>
              </a:solidFill>
              <a:round/>
              <a:headEnd/>
              <a:tailEnd type="triangle" w="med" len="med"/>
            </a:ln>
          </p:spPr>
          <p:txBody>
            <a:bodyPr wrap="none" anchor="ctr"/>
            <a:lstStyle/>
            <a:p>
              <a:endParaRPr lang="en-US"/>
            </a:p>
          </p:txBody>
        </p:sp>
        <p:sp>
          <p:nvSpPr>
            <p:cNvPr id="13350" name="Line 39"/>
            <p:cNvSpPr>
              <a:spLocks noChangeShapeType="1"/>
            </p:cNvSpPr>
            <p:nvPr/>
          </p:nvSpPr>
          <p:spPr bwMode="auto">
            <a:xfrm rot="9735320" flipV="1">
              <a:off x="4460" y="2004"/>
              <a:ext cx="57" cy="75"/>
            </a:xfrm>
            <a:prstGeom prst="line">
              <a:avLst/>
            </a:prstGeom>
            <a:noFill/>
            <a:ln w="9525">
              <a:solidFill>
                <a:schemeClr val="tx1"/>
              </a:solidFill>
              <a:round/>
              <a:headEnd/>
              <a:tailEnd type="triangle" w="med" len="med"/>
            </a:ln>
          </p:spPr>
          <p:txBody>
            <a:bodyPr wrap="none" anchor="ctr"/>
            <a:lstStyle/>
            <a:p>
              <a:endParaRPr lang="en-US"/>
            </a:p>
          </p:txBody>
        </p:sp>
        <p:sp>
          <p:nvSpPr>
            <p:cNvPr id="13351" name="Line 40"/>
            <p:cNvSpPr>
              <a:spLocks noChangeShapeType="1"/>
            </p:cNvSpPr>
            <p:nvPr/>
          </p:nvSpPr>
          <p:spPr bwMode="auto">
            <a:xfrm rot="267561">
              <a:off x="4651" y="1979"/>
              <a:ext cx="2" cy="107"/>
            </a:xfrm>
            <a:prstGeom prst="line">
              <a:avLst/>
            </a:prstGeom>
            <a:noFill/>
            <a:ln w="9525">
              <a:solidFill>
                <a:schemeClr val="tx1"/>
              </a:solidFill>
              <a:round/>
              <a:headEnd/>
              <a:tailEnd type="triangle" w="med" len="med"/>
            </a:ln>
          </p:spPr>
          <p:txBody>
            <a:bodyPr wrap="none" anchor="ctr"/>
            <a:lstStyle/>
            <a:p>
              <a:endParaRPr lang="en-US"/>
            </a:p>
          </p:txBody>
        </p:sp>
        <p:sp>
          <p:nvSpPr>
            <p:cNvPr id="13352" name="Line 41"/>
            <p:cNvSpPr>
              <a:spLocks noChangeShapeType="1"/>
            </p:cNvSpPr>
            <p:nvPr/>
          </p:nvSpPr>
          <p:spPr bwMode="auto">
            <a:xfrm rot="4617161">
              <a:off x="4718" y="2031"/>
              <a:ext cx="88" cy="53"/>
            </a:xfrm>
            <a:prstGeom prst="line">
              <a:avLst/>
            </a:prstGeom>
            <a:noFill/>
            <a:ln w="9525">
              <a:solidFill>
                <a:schemeClr val="tx1"/>
              </a:solidFill>
              <a:round/>
              <a:headEnd/>
              <a:tailEnd type="triangle" w="med" len="med"/>
            </a:ln>
          </p:spPr>
          <p:txBody>
            <a:bodyPr wrap="none" anchor="ctr"/>
            <a:lstStyle/>
            <a:p>
              <a:endParaRPr lang="en-US"/>
            </a:p>
          </p:txBody>
        </p:sp>
        <p:sp>
          <p:nvSpPr>
            <p:cNvPr id="13353" name="Freeform 42"/>
            <p:cNvSpPr>
              <a:spLocks/>
            </p:cNvSpPr>
            <p:nvPr/>
          </p:nvSpPr>
          <p:spPr bwMode="auto">
            <a:xfrm>
              <a:off x="4180" y="2080"/>
              <a:ext cx="816" cy="656"/>
            </a:xfrm>
            <a:custGeom>
              <a:avLst/>
              <a:gdLst>
                <a:gd name="T0" fmla="*/ 48 w 816"/>
                <a:gd name="T1" fmla="*/ 274 h 652"/>
                <a:gd name="T2" fmla="*/ 0 w 816"/>
                <a:gd name="T3" fmla="*/ 169 h 652"/>
                <a:gd name="T4" fmla="*/ 0 w 816"/>
                <a:gd name="T5" fmla="*/ 129 h 652"/>
                <a:gd name="T6" fmla="*/ 28 w 816"/>
                <a:gd name="T7" fmla="*/ 72 h 652"/>
                <a:gd name="T8" fmla="*/ 128 w 816"/>
                <a:gd name="T9" fmla="*/ 20 h 652"/>
                <a:gd name="T10" fmla="*/ 256 w 816"/>
                <a:gd name="T11" fmla="*/ 8 h 652"/>
                <a:gd name="T12" fmla="*/ 376 w 816"/>
                <a:gd name="T13" fmla="*/ 4 h 652"/>
                <a:gd name="T14" fmla="*/ 528 w 816"/>
                <a:gd name="T15" fmla="*/ 32 h 652"/>
                <a:gd name="T16" fmla="*/ 712 w 816"/>
                <a:gd name="T17" fmla="*/ 129 h 652"/>
                <a:gd name="T18" fmla="*/ 768 w 816"/>
                <a:gd name="T19" fmla="*/ 370 h 652"/>
                <a:gd name="T20" fmla="*/ 816 w 816"/>
                <a:gd name="T21" fmla="*/ 656 h 652"/>
                <a:gd name="T22" fmla="*/ 48 w 816"/>
                <a:gd name="T23" fmla="*/ 274 h 65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816"/>
                <a:gd name="T37" fmla="*/ 0 h 652"/>
                <a:gd name="T38" fmla="*/ 816 w 816"/>
                <a:gd name="T39" fmla="*/ 652 h 65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816" h="652">
                  <a:moveTo>
                    <a:pt x="48" y="272"/>
                  </a:moveTo>
                  <a:lnTo>
                    <a:pt x="0" y="168"/>
                  </a:lnTo>
                  <a:lnTo>
                    <a:pt x="0" y="128"/>
                  </a:lnTo>
                  <a:cubicBezTo>
                    <a:pt x="5" y="112"/>
                    <a:pt x="7" y="90"/>
                    <a:pt x="28" y="72"/>
                  </a:cubicBezTo>
                  <a:cubicBezTo>
                    <a:pt x="49" y="54"/>
                    <a:pt x="90" y="31"/>
                    <a:pt x="128" y="20"/>
                  </a:cubicBezTo>
                  <a:cubicBezTo>
                    <a:pt x="166" y="9"/>
                    <a:pt x="215" y="11"/>
                    <a:pt x="256" y="8"/>
                  </a:cubicBezTo>
                  <a:cubicBezTo>
                    <a:pt x="297" y="5"/>
                    <a:pt x="331" y="0"/>
                    <a:pt x="376" y="4"/>
                  </a:cubicBezTo>
                  <a:cubicBezTo>
                    <a:pt x="421" y="8"/>
                    <a:pt x="472" y="11"/>
                    <a:pt x="528" y="32"/>
                  </a:cubicBezTo>
                  <a:cubicBezTo>
                    <a:pt x="584" y="53"/>
                    <a:pt x="672" y="72"/>
                    <a:pt x="712" y="128"/>
                  </a:cubicBezTo>
                  <a:cubicBezTo>
                    <a:pt x="752" y="184"/>
                    <a:pt x="751" y="281"/>
                    <a:pt x="768" y="368"/>
                  </a:cubicBezTo>
                  <a:lnTo>
                    <a:pt x="816" y="652"/>
                  </a:lnTo>
                  <a:lnTo>
                    <a:pt x="48" y="272"/>
                  </a:lnTo>
                  <a:close/>
                </a:path>
              </a:pathLst>
            </a:custGeom>
            <a:solidFill>
              <a:srgbClr val="808080"/>
            </a:solidFill>
            <a:ln w="28575" cap="flat" cmpd="sng">
              <a:noFill/>
              <a:prstDash val="solid"/>
              <a:round/>
              <a:headEnd type="none" w="med" len="med"/>
              <a:tailEnd type="none" w="lg" len="lg"/>
            </a:ln>
          </p:spPr>
          <p:txBody>
            <a:bodyPr anchor="ctr" anchorCtr="1">
              <a:spAutoFit/>
            </a:bodyPr>
            <a:lstStyle/>
            <a:p>
              <a:endParaRPr lang="en-US"/>
            </a:p>
          </p:txBody>
        </p:sp>
        <p:cxnSp>
          <p:nvCxnSpPr>
            <p:cNvPr id="13354" name="AutoShape 47"/>
            <p:cNvCxnSpPr>
              <a:cxnSpLocks noChangeShapeType="1"/>
              <a:stCxn id="13316" idx="3"/>
              <a:endCxn id="13318" idx="2"/>
            </p:cNvCxnSpPr>
            <p:nvPr/>
          </p:nvCxnSpPr>
          <p:spPr bwMode="auto">
            <a:xfrm flipV="1">
              <a:off x="3365" y="3697"/>
              <a:ext cx="542" cy="244"/>
            </a:xfrm>
            <a:prstGeom prst="straightConnector1">
              <a:avLst/>
            </a:prstGeom>
            <a:noFill/>
            <a:ln w="15875">
              <a:solidFill>
                <a:srgbClr val="000000"/>
              </a:solidFill>
              <a:round/>
              <a:headEnd/>
              <a:tailEnd type="stealth" w="lg" len="lg"/>
            </a:ln>
          </p:spPr>
        </p:cxnSp>
      </p:grpSp>
    </p:spTree>
    <p:custDataLst>
      <p:tags r:id="rId1"/>
    </p:custData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4"/>
          <p:cNvSpPr>
            <a:spLocks noGrp="1" noChangeArrowheads="1"/>
          </p:cNvSpPr>
          <p:nvPr>
            <p:ph type="title"/>
          </p:nvPr>
        </p:nvSpPr>
        <p:spPr>
          <a:xfrm>
            <a:off x="2438400" y="228600"/>
            <a:ext cx="4344988" cy="382588"/>
          </a:xfrm>
        </p:spPr>
        <p:txBody>
          <a:bodyPr/>
          <a:lstStyle/>
          <a:p>
            <a:pPr eaLnBrk="1" hangingPunct="1"/>
            <a:r>
              <a:rPr lang="en-US" smtClean="0">
                <a:solidFill>
                  <a:schemeClr val="tx1"/>
                </a:solidFill>
              </a:rPr>
              <a:t>Central and peripheral aortic pressures</a:t>
            </a:r>
          </a:p>
        </p:txBody>
      </p:sp>
      <p:pic>
        <p:nvPicPr>
          <p:cNvPr id="14339" name="Picture 5" descr="image"/>
          <p:cNvPicPr>
            <a:picLocks noChangeAspect="1" noChangeArrowheads="1"/>
          </p:cNvPicPr>
          <p:nvPr/>
        </p:nvPicPr>
        <p:blipFill>
          <a:blip r:embed="rId4" r:link="rId5" cstate="print"/>
          <a:srcRect/>
          <a:stretch>
            <a:fillRect/>
          </a:stretch>
        </p:blipFill>
        <p:spPr bwMode="auto">
          <a:xfrm>
            <a:off x="1828800" y="762000"/>
            <a:ext cx="5486400" cy="3097213"/>
          </a:xfrm>
          <a:prstGeom prst="rect">
            <a:avLst/>
          </a:prstGeom>
          <a:noFill/>
          <a:ln w="9525">
            <a:noFill/>
            <a:miter lim="800000"/>
            <a:headEnd/>
            <a:tailEnd/>
          </a:ln>
        </p:spPr>
      </p:pic>
      <p:sp>
        <p:nvSpPr>
          <p:cNvPr id="14340" name="Rectangle 7"/>
          <p:cNvSpPr>
            <a:spLocks noChangeArrowheads="1"/>
          </p:cNvSpPr>
          <p:nvPr/>
        </p:nvSpPr>
        <p:spPr bwMode="auto">
          <a:xfrm>
            <a:off x="533400" y="4038600"/>
            <a:ext cx="8305800" cy="2049463"/>
          </a:xfrm>
          <a:prstGeom prst="rect">
            <a:avLst/>
          </a:prstGeom>
          <a:solidFill>
            <a:schemeClr val="bg1"/>
          </a:solidFill>
          <a:ln w="15875" algn="ctr">
            <a:solidFill>
              <a:schemeClr val="tx1"/>
            </a:solidFill>
            <a:miter lim="800000"/>
            <a:headEnd/>
            <a:tailEnd type="none" w="lg" len="lg"/>
          </a:ln>
        </p:spPr>
        <p:txBody>
          <a:bodyPr>
            <a:spAutoFit/>
          </a:bodyPr>
          <a:lstStyle/>
          <a:p>
            <a:pPr>
              <a:spcAft>
                <a:spcPct val="25000"/>
              </a:spcAft>
            </a:pPr>
            <a:r>
              <a:rPr lang="en-US" sz="1700">
                <a:cs typeface="Times New Roman" pitchFamily="18" charset="0"/>
              </a:rPr>
              <a:t>Simultaneously recorded pressures from the aortic root (Ao) and femoral artery (FA) demonstrate delayed transmission and a higher systolic pressure in the femoral artery.</a:t>
            </a:r>
          </a:p>
          <a:p>
            <a:pPr>
              <a:spcAft>
                <a:spcPct val="25000"/>
              </a:spcAft>
            </a:pPr>
            <a:r>
              <a:rPr lang="en-US" sz="1700" b="1" i="1">
                <a:cs typeface="Times New Roman" pitchFamily="18" charset="0"/>
              </a:rPr>
              <a:t>Although peak pressure is higher in the femoral artery than the aorta, average driving pressure (MAP) is higher in the aorta than the femoral artery.</a:t>
            </a:r>
          </a:p>
          <a:p>
            <a:pPr>
              <a:spcAft>
                <a:spcPct val="25000"/>
              </a:spcAft>
            </a:pPr>
            <a:r>
              <a:rPr lang="en-US" sz="1700">
                <a:cs typeface="Times New Roman" pitchFamily="18" charset="0"/>
              </a:rPr>
              <a:t>There is smoothing of the pressure waveform and loss of the dicrotic notch between the aorta and femoral artery. </a:t>
            </a:r>
            <a:endParaRPr lang="en-US" sz="1700"/>
          </a:p>
        </p:txBody>
      </p:sp>
      <p:sp>
        <p:nvSpPr>
          <p:cNvPr id="14341" name="Rectangle 8"/>
          <p:cNvSpPr>
            <a:spLocks noChangeArrowheads="1"/>
          </p:cNvSpPr>
          <p:nvPr/>
        </p:nvSpPr>
        <p:spPr bwMode="auto">
          <a:xfrm>
            <a:off x="381000" y="6096000"/>
            <a:ext cx="993775" cy="396875"/>
          </a:xfrm>
          <a:prstGeom prst="rect">
            <a:avLst/>
          </a:prstGeom>
          <a:noFill/>
          <a:ln w="15875">
            <a:noFill/>
            <a:miter lim="800000"/>
            <a:headEnd/>
            <a:tailEnd type="none" w="lg" len="lg"/>
          </a:ln>
        </p:spPr>
        <p:txBody>
          <a:bodyPr wrap="none" lIns="45720" rIns="45720" anchor="ctr">
            <a:spAutoFit/>
          </a:bodyPr>
          <a:lstStyle/>
          <a:p>
            <a:r>
              <a:rPr lang="en-US" sz="1200" b="1" i="1"/>
              <a:t>UpToDate®</a:t>
            </a:r>
            <a:r>
              <a:rPr lang="en-US"/>
              <a:t> </a:t>
            </a:r>
          </a:p>
        </p:txBody>
      </p:sp>
    </p:spTree>
    <p:custDataLst>
      <p:tags r:id="rId1"/>
    </p:custData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a:xfrm>
            <a:off x="914400" y="227013"/>
            <a:ext cx="7280275" cy="382587"/>
          </a:xfrm>
        </p:spPr>
        <p:txBody>
          <a:bodyPr/>
          <a:lstStyle/>
          <a:p>
            <a:pPr eaLnBrk="1" hangingPunct="1"/>
            <a:r>
              <a:rPr lang="en-US" smtClean="0"/>
              <a:t>The work of the heart consists of pumping volume against pressure</a:t>
            </a:r>
          </a:p>
        </p:txBody>
      </p:sp>
      <p:grpSp>
        <p:nvGrpSpPr>
          <p:cNvPr id="1028" name="Group 16"/>
          <p:cNvGrpSpPr>
            <a:grpSpLocks/>
          </p:cNvGrpSpPr>
          <p:nvPr/>
        </p:nvGrpSpPr>
        <p:grpSpPr bwMode="auto">
          <a:xfrm>
            <a:off x="1295400" y="977900"/>
            <a:ext cx="6629400" cy="4813300"/>
            <a:chOff x="816" y="616"/>
            <a:chExt cx="4176" cy="3032"/>
          </a:xfrm>
        </p:grpSpPr>
        <p:sp>
          <p:nvSpPr>
            <p:cNvPr id="1029" name="Text Box 3"/>
            <p:cNvSpPr txBox="1">
              <a:spLocks noChangeArrowheads="1"/>
            </p:cNvSpPr>
            <p:nvPr/>
          </p:nvSpPr>
          <p:spPr bwMode="auto">
            <a:xfrm>
              <a:off x="816" y="616"/>
              <a:ext cx="4176" cy="3032"/>
            </a:xfrm>
            <a:prstGeom prst="rect">
              <a:avLst/>
            </a:prstGeom>
            <a:solidFill>
              <a:schemeClr val="bg1"/>
            </a:solidFill>
            <a:ln w="15875" algn="ctr">
              <a:solidFill>
                <a:schemeClr val="tx1"/>
              </a:solidFill>
              <a:miter lim="800000"/>
              <a:headEnd/>
              <a:tailEnd type="none" w="lg" len="lg"/>
            </a:ln>
          </p:spPr>
          <p:txBody>
            <a:bodyPr anchor="ctr">
              <a:spAutoFit/>
            </a:bodyPr>
            <a:lstStyle/>
            <a:p>
              <a:pPr eaLnBrk="0" hangingPunct="0">
                <a:lnSpc>
                  <a:spcPct val="140000"/>
                </a:lnSpc>
              </a:pPr>
              <a:r>
                <a:rPr lang="en-US" sz="1700" dirty="0"/>
                <a:t>Work = force (f) operating over distance (dl): W = (f)( dl)</a:t>
              </a:r>
            </a:p>
            <a:p>
              <a:pPr eaLnBrk="0" hangingPunct="0">
                <a:lnSpc>
                  <a:spcPct val="140000"/>
                </a:lnSpc>
              </a:pPr>
              <a:r>
                <a:rPr lang="en-US" sz="1700" dirty="0"/>
                <a:t>For work done by a piston with area A moving against pressure P,</a:t>
              </a:r>
            </a:p>
            <a:p>
              <a:pPr eaLnBrk="0" hangingPunct="0">
                <a:lnSpc>
                  <a:spcPct val="140000"/>
                </a:lnSpc>
              </a:pPr>
              <a:endParaRPr lang="en-US" sz="1700" dirty="0"/>
            </a:p>
            <a:p>
              <a:pPr eaLnBrk="0" hangingPunct="0">
                <a:lnSpc>
                  <a:spcPct val="140000"/>
                </a:lnSpc>
              </a:pPr>
              <a:endParaRPr lang="en-US" sz="1700" dirty="0"/>
            </a:p>
            <a:p>
              <a:pPr eaLnBrk="0" hangingPunct="0">
                <a:lnSpc>
                  <a:spcPct val="140000"/>
                </a:lnSpc>
              </a:pPr>
              <a:endParaRPr lang="en-US" sz="1700" dirty="0"/>
            </a:p>
            <a:p>
              <a:pPr eaLnBrk="0" hangingPunct="0">
                <a:lnSpc>
                  <a:spcPct val="140000"/>
                </a:lnSpc>
              </a:pPr>
              <a:endParaRPr lang="en-US" sz="1700" dirty="0"/>
            </a:p>
            <a:p>
              <a:pPr eaLnBrk="0" hangingPunct="0">
                <a:lnSpc>
                  <a:spcPct val="140000"/>
                </a:lnSpc>
              </a:pPr>
              <a:endParaRPr lang="en-US" sz="1700" dirty="0"/>
            </a:p>
            <a:p>
              <a:pPr eaLnBrk="0" hangingPunct="0">
                <a:lnSpc>
                  <a:spcPct val="140000"/>
                </a:lnSpc>
              </a:pPr>
              <a:endParaRPr lang="en-US" sz="1700" dirty="0"/>
            </a:p>
            <a:p>
              <a:pPr eaLnBrk="0" hangingPunct="0">
                <a:lnSpc>
                  <a:spcPct val="140000"/>
                </a:lnSpc>
              </a:pPr>
              <a:endParaRPr lang="en-US" sz="1700" dirty="0"/>
            </a:p>
            <a:p>
              <a:pPr eaLnBrk="0" hangingPunct="0">
                <a:lnSpc>
                  <a:spcPct val="140000"/>
                </a:lnSpc>
              </a:pPr>
              <a:r>
                <a:rPr lang="en-US" sz="1700" dirty="0"/>
                <a:t>For the left ventricle:</a:t>
              </a:r>
            </a:p>
            <a:p>
              <a:pPr eaLnBrk="0" hangingPunct="0">
                <a:lnSpc>
                  <a:spcPct val="140000"/>
                </a:lnSpc>
              </a:pPr>
              <a:r>
                <a:rPr lang="en-US" sz="1700" dirty="0"/>
                <a:t>P = afterload = arterial pressure when the aortic valve is open &amp;</a:t>
              </a:r>
            </a:p>
            <a:p>
              <a:pPr eaLnBrk="0" hangingPunct="0">
                <a:lnSpc>
                  <a:spcPct val="140000"/>
                </a:lnSpc>
              </a:pPr>
              <a:r>
                <a:rPr lang="en-US" sz="1700" dirty="0"/>
                <a:t>V = stroke volume, so</a:t>
              </a:r>
            </a:p>
            <a:p>
              <a:pPr eaLnBrk="0" hangingPunct="0">
                <a:lnSpc>
                  <a:spcPct val="140000"/>
                </a:lnSpc>
              </a:pPr>
              <a:r>
                <a:rPr lang="en-US" sz="1700" b="1" i="1" dirty="0">
                  <a:latin typeface="Comic Sans MS" pitchFamily="66" charset="0"/>
                </a:rPr>
                <a:t>cardiac work = stroke volume x afterload</a:t>
              </a:r>
            </a:p>
          </p:txBody>
        </p:sp>
        <p:sp>
          <p:nvSpPr>
            <p:cNvPr id="1030" name="AutoShape 6"/>
            <p:cNvSpPr>
              <a:spLocks noChangeArrowheads="1"/>
            </p:cNvSpPr>
            <p:nvPr/>
          </p:nvSpPr>
          <p:spPr bwMode="auto">
            <a:xfrm rot="5400000">
              <a:off x="3576" y="1328"/>
              <a:ext cx="720" cy="768"/>
            </a:xfrm>
            <a:prstGeom prst="can">
              <a:avLst>
                <a:gd name="adj" fmla="val 47778"/>
              </a:avLst>
            </a:prstGeom>
            <a:solidFill>
              <a:srgbClr val="FF0000"/>
            </a:solidFill>
            <a:ln w="28575">
              <a:solidFill>
                <a:schemeClr val="tx1"/>
              </a:solidFill>
              <a:round/>
              <a:headEnd/>
              <a:tailEnd type="none" w="lg" len="lg"/>
            </a:ln>
          </p:spPr>
          <p:txBody>
            <a:bodyPr wrap="none" lIns="45720" rIns="45720" anchor="ctr">
              <a:spAutoFit/>
            </a:bodyPr>
            <a:lstStyle/>
            <a:p>
              <a:endParaRPr lang="en-US"/>
            </a:p>
          </p:txBody>
        </p:sp>
        <p:cxnSp>
          <p:nvCxnSpPr>
            <p:cNvPr id="1031" name="AutoShape 7"/>
            <p:cNvCxnSpPr>
              <a:cxnSpLocks noChangeShapeType="1"/>
            </p:cNvCxnSpPr>
            <p:nvPr/>
          </p:nvCxnSpPr>
          <p:spPr bwMode="auto">
            <a:xfrm>
              <a:off x="3144" y="2144"/>
              <a:ext cx="1008" cy="1"/>
            </a:xfrm>
            <a:prstGeom prst="straightConnector1">
              <a:avLst/>
            </a:prstGeom>
            <a:noFill/>
            <a:ln w="15875">
              <a:solidFill>
                <a:srgbClr val="000000"/>
              </a:solidFill>
              <a:round/>
              <a:headEnd/>
              <a:tailEnd type="stealth" w="lg" len="lg"/>
            </a:ln>
          </p:spPr>
        </p:cxnSp>
        <p:sp>
          <p:nvSpPr>
            <p:cNvPr id="1032" name="Text Box 8"/>
            <p:cNvSpPr txBox="1">
              <a:spLocks noChangeArrowheads="1"/>
            </p:cNvSpPr>
            <p:nvPr/>
          </p:nvSpPr>
          <p:spPr bwMode="auto">
            <a:xfrm>
              <a:off x="4052" y="1610"/>
              <a:ext cx="174" cy="250"/>
            </a:xfrm>
            <a:prstGeom prst="rect">
              <a:avLst/>
            </a:prstGeom>
            <a:solidFill>
              <a:srgbClr val="FF0000"/>
            </a:solidFill>
            <a:ln w="15875">
              <a:noFill/>
              <a:miter lim="800000"/>
              <a:headEnd/>
              <a:tailEnd type="none" w="lg" len="lg"/>
            </a:ln>
          </p:spPr>
          <p:txBody>
            <a:bodyPr wrap="none" lIns="45720" rIns="45720" anchorCtr="1">
              <a:spAutoFit/>
            </a:bodyPr>
            <a:lstStyle/>
            <a:p>
              <a:r>
                <a:rPr lang="en-US" b="1"/>
                <a:t>A</a:t>
              </a:r>
            </a:p>
          </p:txBody>
        </p:sp>
        <p:sp>
          <p:nvSpPr>
            <p:cNvPr id="1033" name="AutoShape 9"/>
            <p:cNvSpPr>
              <a:spLocks noChangeArrowheads="1"/>
            </p:cNvSpPr>
            <p:nvPr/>
          </p:nvSpPr>
          <p:spPr bwMode="auto">
            <a:xfrm rot="5400000">
              <a:off x="2544" y="1327"/>
              <a:ext cx="720" cy="768"/>
            </a:xfrm>
            <a:prstGeom prst="can">
              <a:avLst>
                <a:gd name="adj" fmla="val 47778"/>
              </a:avLst>
            </a:prstGeom>
            <a:solidFill>
              <a:srgbClr val="FF0000"/>
            </a:solidFill>
            <a:ln w="28575">
              <a:solidFill>
                <a:srgbClr val="000000"/>
              </a:solidFill>
              <a:prstDash val="dash"/>
              <a:round/>
              <a:headEnd/>
              <a:tailEnd type="none" w="lg" len="lg"/>
            </a:ln>
          </p:spPr>
          <p:txBody>
            <a:bodyPr wrap="none" lIns="45720" rIns="45720" anchor="ctr">
              <a:spAutoFit/>
            </a:bodyPr>
            <a:lstStyle/>
            <a:p>
              <a:endParaRPr lang="en-US"/>
            </a:p>
          </p:txBody>
        </p:sp>
        <p:sp>
          <p:nvSpPr>
            <p:cNvPr id="1034" name="Text Box 10"/>
            <p:cNvSpPr txBox="1">
              <a:spLocks noChangeArrowheads="1"/>
            </p:cNvSpPr>
            <p:nvPr/>
          </p:nvSpPr>
          <p:spPr bwMode="auto">
            <a:xfrm>
              <a:off x="3328" y="2144"/>
              <a:ext cx="200" cy="250"/>
            </a:xfrm>
            <a:prstGeom prst="rect">
              <a:avLst/>
            </a:prstGeom>
            <a:noFill/>
            <a:ln w="15875">
              <a:noFill/>
              <a:miter lim="800000"/>
              <a:headEnd/>
              <a:tailEnd type="none" w="lg" len="lg"/>
            </a:ln>
          </p:spPr>
          <p:txBody>
            <a:bodyPr wrap="none" lIns="45720" rIns="45720" anchorCtr="1">
              <a:spAutoFit/>
            </a:bodyPr>
            <a:lstStyle/>
            <a:p>
              <a:r>
                <a:rPr lang="en-US" b="1"/>
                <a:t>dl</a:t>
              </a:r>
            </a:p>
          </p:txBody>
        </p:sp>
        <p:sp>
          <p:nvSpPr>
            <p:cNvPr id="1035" name="Freeform 11"/>
            <p:cNvSpPr>
              <a:spLocks/>
            </p:cNvSpPr>
            <p:nvPr/>
          </p:nvSpPr>
          <p:spPr bwMode="auto">
            <a:xfrm>
              <a:off x="4244" y="1578"/>
              <a:ext cx="400" cy="288"/>
            </a:xfrm>
            <a:custGeom>
              <a:avLst/>
              <a:gdLst>
                <a:gd name="T0" fmla="*/ 269 w 880"/>
                <a:gd name="T1" fmla="*/ 0 h 384"/>
                <a:gd name="T2" fmla="*/ 7 w 880"/>
                <a:gd name="T3" fmla="*/ 144 h 384"/>
                <a:gd name="T4" fmla="*/ 313 w 880"/>
                <a:gd name="T5" fmla="*/ 252 h 384"/>
                <a:gd name="T6" fmla="*/ 400 w 880"/>
                <a:gd name="T7" fmla="*/ 288 h 384"/>
                <a:gd name="T8" fmla="*/ 0 60000 65536"/>
                <a:gd name="T9" fmla="*/ 0 60000 65536"/>
                <a:gd name="T10" fmla="*/ 0 60000 65536"/>
                <a:gd name="T11" fmla="*/ 0 60000 65536"/>
                <a:gd name="T12" fmla="*/ 0 w 880"/>
                <a:gd name="T13" fmla="*/ 0 h 384"/>
                <a:gd name="T14" fmla="*/ 880 w 880"/>
                <a:gd name="T15" fmla="*/ 384 h 384"/>
              </a:gdLst>
              <a:ahLst/>
              <a:cxnLst>
                <a:cxn ang="T8">
                  <a:pos x="T0" y="T1"/>
                </a:cxn>
                <a:cxn ang="T9">
                  <a:pos x="T2" y="T3"/>
                </a:cxn>
                <a:cxn ang="T10">
                  <a:pos x="T4" y="T5"/>
                </a:cxn>
                <a:cxn ang="T11">
                  <a:pos x="T6" y="T7"/>
                </a:cxn>
              </a:cxnLst>
              <a:rect l="T12" t="T13" r="T14" b="T15"/>
              <a:pathLst>
                <a:path w="880" h="384">
                  <a:moveTo>
                    <a:pt x="592" y="0"/>
                  </a:moveTo>
                  <a:cubicBezTo>
                    <a:pt x="296" y="68"/>
                    <a:pt x="0" y="136"/>
                    <a:pt x="16" y="192"/>
                  </a:cubicBezTo>
                  <a:cubicBezTo>
                    <a:pt x="32" y="248"/>
                    <a:pt x="544" y="304"/>
                    <a:pt x="688" y="336"/>
                  </a:cubicBezTo>
                  <a:cubicBezTo>
                    <a:pt x="832" y="368"/>
                    <a:pt x="856" y="376"/>
                    <a:pt x="880" y="384"/>
                  </a:cubicBezTo>
                </a:path>
              </a:pathLst>
            </a:custGeom>
            <a:noFill/>
            <a:ln w="38100" cap="flat" cmpd="sng">
              <a:solidFill>
                <a:srgbClr val="000000"/>
              </a:solidFill>
              <a:prstDash val="solid"/>
              <a:round/>
              <a:headEnd type="none" w="med" len="med"/>
              <a:tailEnd type="stealth" w="lg" len="lg"/>
            </a:ln>
          </p:spPr>
          <p:txBody>
            <a:bodyPr lIns="45720" rIns="45720" anchorCtr="1">
              <a:spAutoFit/>
            </a:bodyPr>
            <a:lstStyle/>
            <a:p>
              <a:endParaRPr lang="en-US"/>
            </a:p>
          </p:txBody>
        </p:sp>
        <p:sp>
          <p:nvSpPr>
            <p:cNvPr id="1036" name="Text Box 13"/>
            <p:cNvSpPr txBox="1">
              <a:spLocks noChangeArrowheads="1"/>
            </p:cNvSpPr>
            <p:nvPr/>
          </p:nvSpPr>
          <p:spPr bwMode="auto">
            <a:xfrm>
              <a:off x="4704" y="1728"/>
              <a:ext cx="165" cy="250"/>
            </a:xfrm>
            <a:prstGeom prst="rect">
              <a:avLst/>
            </a:prstGeom>
            <a:noFill/>
            <a:ln w="15875">
              <a:noFill/>
              <a:miter lim="800000"/>
              <a:headEnd/>
              <a:tailEnd type="none" w="lg" len="lg"/>
            </a:ln>
          </p:spPr>
          <p:txBody>
            <a:bodyPr wrap="none" lIns="45720" rIns="45720" anchorCtr="1">
              <a:spAutoFit/>
            </a:bodyPr>
            <a:lstStyle/>
            <a:p>
              <a:r>
                <a:rPr lang="en-US" b="1"/>
                <a:t>P</a:t>
              </a:r>
            </a:p>
          </p:txBody>
        </p:sp>
        <p:graphicFrame>
          <p:nvGraphicFramePr>
            <p:cNvPr id="1026" name="Object 14"/>
            <p:cNvGraphicFramePr>
              <a:graphicFrameLocks noChangeAspect="1"/>
            </p:cNvGraphicFramePr>
            <p:nvPr/>
          </p:nvGraphicFramePr>
          <p:xfrm>
            <a:off x="960" y="1185"/>
            <a:ext cx="1536" cy="1455"/>
          </p:xfrm>
          <a:graphic>
            <a:graphicData uri="http://schemas.openxmlformats.org/presentationml/2006/ole">
              <p:oleObj spid="_x0000_s1026" name="Equation" r:id="rId5" imgW="1473120" imgH="1307880" progId="Equation.3">
                <p:embed/>
              </p:oleObj>
            </a:graphicData>
          </a:graphic>
        </p:graphicFrame>
      </p:grpSp>
    </p:spTree>
    <p:custDataLst>
      <p:tags r:id="rId2"/>
    </p:custData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Group 33"/>
          <p:cNvGrpSpPr/>
          <p:nvPr/>
        </p:nvGrpSpPr>
        <p:grpSpPr>
          <a:xfrm>
            <a:off x="1143000" y="2895600"/>
            <a:ext cx="6248400" cy="3232151"/>
            <a:chOff x="1143000" y="2895600"/>
            <a:chExt cx="6248400" cy="3232151"/>
          </a:xfrm>
        </p:grpSpPr>
        <p:sp>
          <p:nvSpPr>
            <p:cNvPr id="15365" name="Text Box 3"/>
            <p:cNvSpPr txBox="1">
              <a:spLocks noChangeArrowheads="1"/>
            </p:cNvSpPr>
            <p:nvPr/>
          </p:nvSpPr>
          <p:spPr bwMode="auto">
            <a:xfrm>
              <a:off x="6477000" y="5761038"/>
              <a:ext cx="615950" cy="366713"/>
            </a:xfrm>
            <a:prstGeom prst="rect">
              <a:avLst/>
            </a:prstGeom>
            <a:solidFill>
              <a:schemeClr val="bg1"/>
            </a:solidFill>
            <a:ln w="15875">
              <a:solidFill>
                <a:schemeClr val="tx1"/>
              </a:solidFill>
              <a:miter lim="800000"/>
              <a:headEnd/>
              <a:tailEnd type="none" w="med" len="lg"/>
            </a:ln>
          </p:spPr>
          <p:txBody>
            <a:bodyPr>
              <a:spAutoFit/>
            </a:bodyPr>
            <a:lstStyle/>
            <a:p>
              <a:pPr eaLnBrk="0" hangingPunct="0"/>
              <a:r>
                <a:rPr lang="en-US" sz="1700"/>
                <a:t>Age</a:t>
              </a:r>
            </a:p>
          </p:txBody>
        </p:sp>
        <p:sp>
          <p:nvSpPr>
            <p:cNvPr id="15366" name="Text Box 4"/>
            <p:cNvSpPr txBox="1">
              <a:spLocks noChangeArrowheads="1"/>
            </p:cNvSpPr>
            <p:nvPr/>
          </p:nvSpPr>
          <p:spPr bwMode="auto">
            <a:xfrm rot="16200000">
              <a:off x="433388" y="3879850"/>
              <a:ext cx="1785938" cy="366713"/>
            </a:xfrm>
            <a:prstGeom prst="rect">
              <a:avLst/>
            </a:prstGeom>
            <a:solidFill>
              <a:schemeClr val="bg1"/>
            </a:solidFill>
            <a:ln w="15875">
              <a:solidFill>
                <a:schemeClr val="tx1"/>
              </a:solidFill>
              <a:miter lim="800000"/>
              <a:headEnd/>
              <a:tailEnd type="none" w="med" len="lg"/>
            </a:ln>
          </p:spPr>
          <p:txBody>
            <a:bodyPr wrap="none">
              <a:spAutoFit/>
            </a:bodyPr>
            <a:lstStyle/>
            <a:p>
              <a:pPr eaLnBrk="0" hangingPunct="0"/>
              <a:r>
                <a:rPr lang="en-US" sz="1700"/>
                <a:t>Arterial pressure</a:t>
              </a:r>
            </a:p>
          </p:txBody>
        </p:sp>
        <p:sp>
          <p:nvSpPr>
            <p:cNvPr id="15367" name="Text Box 5"/>
            <p:cNvSpPr txBox="1">
              <a:spLocks noChangeArrowheads="1"/>
            </p:cNvSpPr>
            <p:nvPr/>
          </p:nvSpPr>
          <p:spPr bwMode="auto">
            <a:xfrm>
              <a:off x="1687513" y="3886200"/>
              <a:ext cx="561975" cy="366713"/>
            </a:xfrm>
            <a:prstGeom prst="rect">
              <a:avLst/>
            </a:prstGeom>
            <a:solidFill>
              <a:schemeClr val="bg1"/>
            </a:solidFill>
            <a:ln w="15875">
              <a:solidFill>
                <a:schemeClr val="tx1"/>
              </a:solidFill>
              <a:miter lim="800000"/>
              <a:headEnd/>
              <a:tailEnd type="none" w="med" len="lg"/>
            </a:ln>
          </p:spPr>
          <p:txBody>
            <a:bodyPr wrap="none">
              <a:spAutoFit/>
            </a:bodyPr>
            <a:lstStyle/>
            <a:p>
              <a:pPr eaLnBrk="0" hangingPunct="0"/>
              <a:r>
                <a:rPr lang="en-US" sz="1700"/>
                <a:t>100</a:t>
              </a:r>
            </a:p>
          </p:txBody>
        </p:sp>
        <p:sp>
          <p:nvSpPr>
            <p:cNvPr id="15368" name="Text Box 6"/>
            <p:cNvSpPr txBox="1">
              <a:spLocks noChangeArrowheads="1"/>
            </p:cNvSpPr>
            <p:nvPr/>
          </p:nvSpPr>
          <p:spPr bwMode="auto">
            <a:xfrm>
              <a:off x="1687513" y="3151188"/>
              <a:ext cx="561975" cy="366713"/>
            </a:xfrm>
            <a:prstGeom prst="rect">
              <a:avLst/>
            </a:prstGeom>
            <a:solidFill>
              <a:schemeClr val="bg1"/>
            </a:solidFill>
            <a:ln w="15875">
              <a:solidFill>
                <a:schemeClr val="tx1"/>
              </a:solidFill>
              <a:miter lim="800000"/>
              <a:headEnd/>
              <a:tailEnd type="none" w="med" len="lg"/>
            </a:ln>
          </p:spPr>
          <p:txBody>
            <a:bodyPr wrap="none">
              <a:spAutoFit/>
            </a:bodyPr>
            <a:lstStyle/>
            <a:p>
              <a:pPr eaLnBrk="0" hangingPunct="0"/>
              <a:r>
                <a:rPr lang="en-US" sz="1700"/>
                <a:t>150</a:t>
              </a:r>
            </a:p>
          </p:txBody>
        </p:sp>
        <p:sp>
          <p:nvSpPr>
            <p:cNvPr id="15369" name="Text Box 10"/>
            <p:cNvSpPr txBox="1">
              <a:spLocks noChangeArrowheads="1"/>
            </p:cNvSpPr>
            <p:nvPr/>
          </p:nvSpPr>
          <p:spPr bwMode="auto">
            <a:xfrm>
              <a:off x="1817688" y="4618038"/>
              <a:ext cx="441325" cy="366713"/>
            </a:xfrm>
            <a:prstGeom prst="rect">
              <a:avLst/>
            </a:prstGeom>
            <a:solidFill>
              <a:schemeClr val="bg1"/>
            </a:solidFill>
            <a:ln w="15875">
              <a:solidFill>
                <a:schemeClr val="tx1"/>
              </a:solidFill>
              <a:miter lim="800000"/>
              <a:headEnd/>
              <a:tailEnd type="none" w="med" len="lg"/>
            </a:ln>
          </p:spPr>
          <p:txBody>
            <a:bodyPr wrap="none">
              <a:spAutoFit/>
            </a:bodyPr>
            <a:lstStyle/>
            <a:p>
              <a:pPr eaLnBrk="0" hangingPunct="0"/>
              <a:r>
                <a:rPr lang="en-US" sz="1700"/>
                <a:t>50</a:t>
              </a:r>
            </a:p>
          </p:txBody>
        </p:sp>
        <p:sp>
          <p:nvSpPr>
            <p:cNvPr id="15370" name="Text Box 14"/>
            <p:cNvSpPr txBox="1">
              <a:spLocks noChangeArrowheads="1"/>
            </p:cNvSpPr>
            <p:nvPr/>
          </p:nvSpPr>
          <p:spPr bwMode="auto">
            <a:xfrm>
              <a:off x="3073400" y="5727700"/>
              <a:ext cx="441325" cy="366713"/>
            </a:xfrm>
            <a:prstGeom prst="rect">
              <a:avLst/>
            </a:prstGeom>
            <a:solidFill>
              <a:schemeClr val="bg1"/>
            </a:solidFill>
            <a:ln w="15875">
              <a:solidFill>
                <a:schemeClr val="tx1"/>
              </a:solidFill>
              <a:miter lim="800000"/>
              <a:headEnd/>
              <a:tailEnd type="none" w="med" len="lg"/>
            </a:ln>
          </p:spPr>
          <p:txBody>
            <a:bodyPr wrap="none">
              <a:spAutoFit/>
            </a:bodyPr>
            <a:lstStyle/>
            <a:p>
              <a:pPr eaLnBrk="0" hangingPunct="0"/>
              <a:r>
                <a:rPr lang="en-US" sz="1700"/>
                <a:t>20</a:t>
              </a:r>
            </a:p>
          </p:txBody>
        </p:sp>
        <p:sp>
          <p:nvSpPr>
            <p:cNvPr id="15371" name="Text Box 15"/>
            <p:cNvSpPr txBox="1">
              <a:spLocks noChangeArrowheads="1"/>
            </p:cNvSpPr>
            <p:nvPr/>
          </p:nvSpPr>
          <p:spPr bwMode="auto">
            <a:xfrm>
              <a:off x="3938588" y="5727700"/>
              <a:ext cx="441325" cy="366713"/>
            </a:xfrm>
            <a:prstGeom prst="rect">
              <a:avLst/>
            </a:prstGeom>
            <a:solidFill>
              <a:schemeClr val="bg1"/>
            </a:solidFill>
            <a:ln w="15875">
              <a:solidFill>
                <a:schemeClr val="tx1"/>
              </a:solidFill>
              <a:miter lim="800000"/>
              <a:headEnd/>
              <a:tailEnd type="none" w="med" len="lg"/>
            </a:ln>
          </p:spPr>
          <p:txBody>
            <a:bodyPr wrap="none">
              <a:spAutoFit/>
            </a:bodyPr>
            <a:lstStyle/>
            <a:p>
              <a:pPr eaLnBrk="0" hangingPunct="0"/>
              <a:r>
                <a:rPr lang="en-US" sz="1700"/>
                <a:t>40</a:t>
              </a:r>
            </a:p>
          </p:txBody>
        </p:sp>
        <p:sp>
          <p:nvSpPr>
            <p:cNvPr id="15372" name="Text Box 16"/>
            <p:cNvSpPr txBox="1">
              <a:spLocks noChangeArrowheads="1"/>
            </p:cNvSpPr>
            <p:nvPr/>
          </p:nvSpPr>
          <p:spPr bwMode="auto">
            <a:xfrm>
              <a:off x="4802188" y="5715000"/>
              <a:ext cx="446088" cy="366713"/>
            </a:xfrm>
            <a:prstGeom prst="rect">
              <a:avLst/>
            </a:prstGeom>
            <a:solidFill>
              <a:schemeClr val="bg1"/>
            </a:solidFill>
            <a:ln w="15875">
              <a:solidFill>
                <a:schemeClr val="tx1"/>
              </a:solidFill>
              <a:miter lim="800000"/>
              <a:headEnd/>
              <a:tailEnd type="none" w="med" len="lg"/>
            </a:ln>
          </p:spPr>
          <p:txBody>
            <a:bodyPr>
              <a:spAutoFit/>
            </a:bodyPr>
            <a:lstStyle/>
            <a:p>
              <a:pPr eaLnBrk="0" hangingPunct="0"/>
              <a:r>
                <a:rPr lang="en-US" sz="1700"/>
                <a:t>60</a:t>
              </a:r>
            </a:p>
          </p:txBody>
        </p:sp>
        <p:sp>
          <p:nvSpPr>
            <p:cNvPr id="15373" name="Text Box 17"/>
            <p:cNvSpPr txBox="1">
              <a:spLocks noChangeArrowheads="1"/>
            </p:cNvSpPr>
            <p:nvPr/>
          </p:nvSpPr>
          <p:spPr bwMode="auto">
            <a:xfrm>
              <a:off x="5667375" y="5727700"/>
              <a:ext cx="441325" cy="366713"/>
            </a:xfrm>
            <a:prstGeom prst="rect">
              <a:avLst/>
            </a:prstGeom>
            <a:solidFill>
              <a:schemeClr val="bg1"/>
            </a:solidFill>
            <a:ln w="15875">
              <a:solidFill>
                <a:schemeClr val="tx1"/>
              </a:solidFill>
              <a:miter lim="800000"/>
              <a:headEnd/>
              <a:tailEnd type="none" w="med" len="lg"/>
            </a:ln>
          </p:spPr>
          <p:txBody>
            <a:bodyPr wrap="none">
              <a:spAutoFit/>
            </a:bodyPr>
            <a:lstStyle/>
            <a:p>
              <a:pPr eaLnBrk="0" hangingPunct="0"/>
              <a:r>
                <a:rPr lang="en-US" sz="1700"/>
                <a:t>80</a:t>
              </a:r>
            </a:p>
          </p:txBody>
        </p:sp>
        <p:sp>
          <p:nvSpPr>
            <p:cNvPr id="15381" name="Freeform 7"/>
            <p:cNvSpPr>
              <a:spLocks/>
            </p:cNvSpPr>
            <p:nvPr/>
          </p:nvSpPr>
          <p:spPr bwMode="auto">
            <a:xfrm>
              <a:off x="2454276" y="3348038"/>
              <a:ext cx="3492500" cy="877888"/>
            </a:xfrm>
            <a:custGeom>
              <a:avLst/>
              <a:gdLst>
                <a:gd name="T0" fmla="*/ 0 w 2628"/>
                <a:gd name="T1" fmla="*/ 553 h 570"/>
                <a:gd name="T2" fmla="*/ 226 w 2628"/>
                <a:gd name="T3" fmla="*/ 428 h 570"/>
                <a:gd name="T4" fmla="*/ 442 w 2628"/>
                <a:gd name="T5" fmla="*/ 367 h 570"/>
                <a:gd name="T6" fmla="*/ 683 w 2628"/>
                <a:gd name="T7" fmla="*/ 320 h 570"/>
                <a:gd name="T8" fmla="*/ 1125 w 2628"/>
                <a:gd name="T9" fmla="*/ 274 h 570"/>
                <a:gd name="T10" fmla="*/ 1406 w 2628"/>
                <a:gd name="T11" fmla="*/ 227 h 570"/>
                <a:gd name="T12" fmla="*/ 1552 w 2628"/>
                <a:gd name="T13" fmla="*/ 210 h 570"/>
                <a:gd name="T14" fmla="*/ 1688 w 2628"/>
                <a:gd name="T15" fmla="*/ 180 h 570"/>
                <a:gd name="T16" fmla="*/ 1889 w 2628"/>
                <a:gd name="T17" fmla="*/ 134 h 570"/>
                <a:gd name="T18" fmla="*/ 2004 w 2628"/>
                <a:gd name="T19" fmla="*/ 105 h 570"/>
                <a:gd name="T20" fmla="*/ 2110 w 2628"/>
                <a:gd name="T21" fmla="*/ 52 h 570"/>
                <a:gd name="T22" fmla="*/ 2200 w 2628"/>
                <a:gd name="T23" fmla="*/ 0 h 57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628"/>
                <a:gd name="T37" fmla="*/ 0 h 570"/>
                <a:gd name="T38" fmla="*/ 2628 w 2628"/>
                <a:gd name="T39" fmla="*/ 570 h 57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628" h="570">
                  <a:moveTo>
                    <a:pt x="0" y="570"/>
                  </a:moveTo>
                  <a:cubicBezTo>
                    <a:pt x="45" y="549"/>
                    <a:pt x="182" y="473"/>
                    <a:pt x="270" y="441"/>
                  </a:cubicBezTo>
                  <a:cubicBezTo>
                    <a:pt x="358" y="409"/>
                    <a:pt x="437" y="396"/>
                    <a:pt x="528" y="378"/>
                  </a:cubicBezTo>
                  <a:cubicBezTo>
                    <a:pt x="619" y="360"/>
                    <a:pt x="680" y="346"/>
                    <a:pt x="816" y="330"/>
                  </a:cubicBezTo>
                  <a:cubicBezTo>
                    <a:pt x="952" y="314"/>
                    <a:pt x="1200" y="298"/>
                    <a:pt x="1344" y="282"/>
                  </a:cubicBezTo>
                  <a:cubicBezTo>
                    <a:pt x="1488" y="266"/>
                    <a:pt x="1595" y="245"/>
                    <a:pt x="1680" y="234"/>
                  </a:cubicBezTo>
                  <a:cubicBezTo>
                    <a:pt x="1765" y="223"/>
                    <a:pt x="1798" y="224"/>
                    <a:pt x="1854" y="216"/>
                  </a:cubicBezTo>
                  <a:cubicBezTo>
                    <a:pt x="1910" y="208"/>
                    <a:pt x="1949" y="199"/>
                    <a:pt x="2016" y="186"/>
                  </a:cubicBezTo>
                  <a:cubicBezTo>
                    <a:pt x="2083" y="173"/>
                    <a:pt x="2193" y="151"/>
                    <a:pt x="2256" y="138"/>
                  </a:cubicBezTo>
                  <a:cubicBezTo>
                    <a:pt x="2319" y="125"/>
                    <a:pt x="2350" y="122"/>
                    <a:pt x="2394" y="108"/>
                  </a:cubicBezTo>
                  <a:cubicBezTo>
                    <a:pt x="2438" y="94"/>
                    <a:pt x="2481" y="72"/>
                    <a:pt x="2520" y="54"/>
                  </a:cubicBezTo>
                  <a:cubicBezTo>
                    <a:pt x="2559" y="36"/>
                    <a:pt x="2606" y="11"/>
                    <a:pt x="2628" y="0"/>
                  </a:cubicBezTo>
                </a:path>
              </a:pathLst>
            </a:custGeom>
            <a:noFill/>
            <a:ln w="38100" cap="flat" cmpd="sng">
              <a:solidFill>
                <a:schemeClr val="tx1"/>
              </a:solidFill>
              <a:prstDash val="solid"/>
              <a:round/>
              <a:headEnd type="none" w="med" len="med"/>
              <a:tailEnd type="none" w="med" len="lg"/>
            </a:ln>
          </p:spPr>
          <p:txBody>
            <a:bodyPr>
              <a:spAutoFit/>
            </a:bodyPr>
            <a:lstStyle/>
            <a:p>
              <a:endParaRPr lang="en-US"/>
            </a:p>
          </p:txBody>
        </p:sp>
        <p:sp>
          <p:nvSpPr>
            <p:cNvPr id="15382" name="Freeform 8"/>
            <p:cNvSpPr>
              <a:spLocks/>
            </p:cNvSpPr>
            <p:nvPr/>
          </p:nvSpPr>
          <p:spPr bwMode="auto">
            <a:xfrm>
              <a:off x="2454276" y="4233863"/>
              <a:ext cx="3586163" cy="485775"/>
            </a:xfrm>
            <a:custGeom>
              <a:avLst/>
              <a:gdLst>
                <a:gd name="T0" fmla="*/ 0 w 2259"/>
                <a:gd name="T1" fmla="*/ 306 h 306"/>
                <a:gd name="T2" fmla="*/ 80 w 2259"/>
                <a:gd name="T3" fmla="*/ 259 h 306"/>
                <a:gd name="T4" fmla="*/ 281 w 2259"/>
                <a:gd name="T5" fmla="*/ 166 h 306"/>
                <a:gd name="T6" fmla="*/ 452 w 2259"/>
                <a:gd name="T7" fmla="*/ 105 h 306"/>
                <a:gd name="T8" fmla="*/ 603 w 2259"/>
                <a:gd name="T9" fmla="*/ 73 h 306"/>
                <a:gd name="T10" fmla="*/ 882 w 2259"/>
                <a:gd name="T11" fmla="*/ 35 h 306"/>
                <a:gd name="T12" fmla="*/ 1126 w 2259"/>
                <a:gd name="T13" fmla="*/ 27 h 306"/>
                <a:gd name="T14" fmla="*/ 1327 w 2259"/>
                <a:gd name="T15" fmla="*/ 27 h 306"/>
                <a:gd name="T16" fmla="*/ 1568 w 2259"/>
                <a:gd name="T17" fmla="*/ 27 h 306"/>
                <a:gd name="T18" fmla="*/ 1769 w 2259"/>
                <a:gd name="T19" fmla="*/ 27 h 306"/>
                <a:gd name="T20" fmla="*/ 1922 w 2259"/>
                <a:gd name="T21" fmla="*/ 20 h 306"/>
                <a:gd name="T22" fmla="*/ 2080 w 2259"/>
                <a:gd name="T23" fmla="*/ 10 h 306"/>
                <a:gd name="T24" fmla="*/ 2259 w 2259"/>
                <a:gd name="T25" fmla="*/ 0 h 30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259"/>
                <a:gd name="T40" fmla="*/ 0 h 306"/>
                <a:gd name="T41" fmla="*/ 2259 w 2259"/>
                <a:gd name="T42" fmla="*/ 306 h 30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259" h="306">
                  <a:moveTo>
                    <a:pt x="0" y="306"/>
                  </a:moveTo>
                  <a:cubicBezTo>
                    <a:pt x="17" y="294"/>
                    <a:pt x="34" y="283"/>
                    <a:pt x="80" y="259"/>
                  </a:cubicBezTo>
                  <a:cubicBezTo>
                    <a:pt x="127" y="236"/>
                    <a:pt x="219" y="192"/>
                    <a:pt x="281" y="166"/>
                  </a:cubicBezTo>
                  <a:cubicBezTo>
                    <a:pt x="343" y="140"/>
                    <a:pt x="399" y="121"/>
                    <a:pt x="452" y="105"/>
                  </a:cubicBezTo>
                  <a:cubicBezTo>
                    <a:pt x="506" y="90"/>
                    <a:pt x="532" y="85"/>
                    <a:pt x="603" y="73"/>
                  </a:cubicBezTo>
                  <a:cubicBezTo>
                    <a:pt x="674" y="62"/>
                    <a:pt x="795" y="43"/>
                    <a:pt x="882" y="35"/>
                  </a:cubicBezTo>
                  <a:cubicBezTo>
                    <a:pt x="969" y="28"/>
                    <a:pt x="1052" y="28"/>
                    <a:pt x="1126" y="27"/>
                  </a:cubicBezTo>
                  <a:cubicBezTo>
                    <a:pt x="1199" y="26"/>
                    <a:pt x="1253" y="27"/>
                    <a:pt x="1327" y="27"/>
                  </a:cubicBezTo>
                  <a:cubicBezTo>
                    <a:pt x="1400" y="27"/>
                    <a:pt x="1494" y="27"/>
                    <a:pt x="1568" y="27"/>
                  </a:cubicBezTo>
                  <a:cubicBezTo>
                    <a:pt x="1642" y="27"/>
                    <a:pt x="1710" y="28"/>
                    <a:pt x="1769" y="27"/>
                  </a:cubicBezTo>
                  <a:cubicBezTo>
                    <a:pt x="1828" y="26"/>
                    <a:pt x="1870" y="23"/>
                    <a:pt x="1922" y="20"/>
                  </a:cubicBezTo>
                  <a:cubicBezTo>
                    <a:pt x="1974" y="17"/>
                    <a:pt x="2024" y="13"/>
                    <a:pt x="2080" y="10"/>
                  </a:cubicBezTo>
                  <a:cubicBezTo>
                    <a:pt x="2136" y="7"/>
                    <a:pt x="2222" y="2"/>
                    <a:pt x="2259" y="0"/>
                  </a:cubicBezTo>
                </a:path>
              </a:pathLst>
            </a:custGeom>
            <a:noFill/>
            <a:ln w="38100" cap="flat" cmpd="sng">
              <a:solidFill>
                <a:schemeClr val="tx1"/>
              </a:solidFill>
              <a:prstDash val="solid"/>
              <a:round/>
              <a:headEnd type="none" w="med" len="med"/>
              <a:tailEnd type="none" w="med" len="lg"/>
            </a:ln>
          </p:spPr>
          <p:txBody>
            <a:bodyPr>
              <a:spAutoFit/>
            </a:bodyPr>
            <a:lstStyle/>
            <a:p>
              <a:endParaRPr lang="en-US"/>
            </a:p>
          </p:txBody>
        </p:sp>
        <p:sp>
          <p:nvSpPr>
            <p:cNvPr id="15383" name="Freeform 9"/>
            <p:cNvSpPr>
              <a:spLocks/>
            </p:cNvSpPr>
            <p:nvPr/>
          </p:nvSpPr>
          <p:spPr bwMode="auto">
            <a:xfrm>
              <a:off x="2454276" y="3998913"/>
              <a:ext cx="3484563" cy="593725"/>
            </a:xfrm>
            <a:custGeom>
              <a:avLst/>
              <a:gdLst>
                <a:gd name="T0" fmla="*/ 0 w 2622"/>
                <a:gd name="T1" fmla="*/ 374 h 387"/>
                <a:gd name="T2" fmla="*/ 241 w 2622"/>
                <a:gd name="T3" fmla="*/ 235 h 387"/>
                <a:gd name="T4" fmla="*/ 482 w 2622"/>
                <a:gd name="T5" fmla="*/ 142 h 387"/>
                <a:gd name="T6" fmla="*/ 753 w 2622"/>
                <a:gd name="T7" fmla="*/ 87 h 387"/>
                <a:gd name="T8" fmla="*/ 912 w 2622"/>
                <a:gd name="T9" fmla="*/ 78 h 387"/>
                <a:gd name="T10" fmla="*/ 1246 w 2622"/>
                <a:gd name="T11" fmla="*/ 49 h 387"/>
                <a:gd name="T12" fmla="*/ 1447 w 2622"/>
                <a:gd name="T13" fmla="*/ 49 h 387"/>
                <a:gd name="T14" fmla="*/ 1688 w 2622"/>
                <a:gd name="T15" fmla="*/ 49 h 387"/>
                <a:gd name="T16" fmla="*/ 1848 w 2622"/>
                <a:gd name="T17" fmla="*/ 49 h 387"/>
                <a:gd name="T18" fmla="*/ 2007 w 2622"/>
                <a:gd name="T19" fmla="*/ 35 h 387"/>
                <a:gd name="T20" fmla="*/ 2195 w 2622"/>
                <a:gd name="T21" fmla="*/ 0 h 38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622"/>
                <a:gd name="T34" fmla="*/ 0 h 387"/>
                <a:gd name="T35" fmla="*/ 2622 w 2622"/>
                <a:gd name="T36" fmla="*/ 387 h 38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622" h="387">
                  <a:moveTo>
                    <a:pt x="0" y="387"/>
                  </a:moveTo>
                  <a:cubicBezTo>
                    <a:pt x="96" y="335"/>
                    <a:pt x="192" y="283"/>
                    <a:pt x="288" y="243"/>
                  </a:cubicBezTo>
                  <a:cubicBezTo>
                    <a:pt x="384" y="203"/>
                    <a:pt x="474" y="172"/>
                    <a:pt x="576" y="147"/>
                  </a:cubicBezTo>
                  <a:cubicBezTo>
                    <a:pt x="678" y="122"/>
                    <a:pt x="815" y="101"/>
                    <a:pt x="900" y="90"/>
                  </a:cubicBezTo>
                  <a:cubicBezTo>
                    <a:pt x="985" y="79"/>
                    <a:pt x="991" y="87"/>
                    <a:pt x="1089" y="81"/>
                  </a:cubicBezTo>
                  <a:cubicBezTo>
                    <a:pt x="1187" y="75"/>
                    <a:pt x="1382" y="56"/>
                    <a:pt x="1488" y="51"/>
                  </a:cubicBezTo>
                  <a:cubicBezTo>
                    <a:pt x="1594" y="46"/>
                    <a:pt x="1640" y="51"/>
                    <a:pt x="1728" y="51"/>
                  </a:cubicBezTo>
                  <a:cubicBezTo>
                    <a:pt x="1816" y="51"/>
                    <a:pt x="1936" y="51"/>
                    <a:pt x="2016" y="51"/>
                  </a:cubicBezTo>
                  <a:cubicBezTo>
                    <a:pt x="2096" y="51"/>
                    <a:pt x="2145" y="53"/>
                    <a:pt x="2208" y="51"/>
                  </a:cubicBezTo>
                  <a:cubicBezTo>
                    <a:pt x="2271" y="49"/>
                    <a:pt x="2328" y="44"/>
                    <a:pt x="2397" y="36"/>
                  </a:cubicBezTo>
                  <a:cubicBezTo>
                    <a:pt x="2466" y="28"/>
                    <a:pt x="2575" y="7"/>
                    <a:pt x="2622" y="0"/>
                  </a:cubicBezTo>
                </a:path>
              </a:pathLst>
            </a:custGeom>
            <a:noFill/>
            <a:ln w="38100" cap="flat" cmpd="sng">
              <a:solidFill>
                <a:schemeClr val="tx1"/>
              </a:solidFill>
              <a:prstDash val="dashDot"/>
              <a:round/>
              <a:headEnd type="none" w="med" len="med"/>
              <a:tailEnd type="none" w="med" len="lg"/>
            </a:ln>
          </p:spPr>
          <p:txBody>
            <a:bodyPr>
              <a:spAutoFit/>
            </a:bodyPr>
            <a:lstStyle/>
            <a:p>
              <a:endParaRPr lang="en-US"/>
            </a:p>
          </p:txBody>
        </p:sp>
        <p:grpSp>
          <p:nvGrpSpPr>
            <p:cNvPr id="15384" name="Group 11"/>
            <p:cNvGrpSpPr>
              <a:grpSpLocks/>
            </p:cNvGrpSpPr>
            <p:nvPr/>
          </p:nvGrpSpPr>
          <p:grpSpPr bwMode="auto">
            <a:xfrm>
              <a:off x="2438401" y="2895600"/>
              <a:ext cx="3582988" cy="2733675"/>
              <a:chOff x="1296" y="1200"/>
              <a:chExt cx="2064" cy="2064"/>
            </a:xfrm>
          </p:grpSpPr>
          <p:sp>
            <p:nvSpPr>
              <p:cNvPr id="15392" name="Line 12"/>
              <p:cNvSpPr>
                <a:spLocks noChangeShapeType="1"/>
              </p:cNvSpPr>
              <p:nvPr/>
            </p:nvSpPr>
            <p:spPr bwMode="auto">
              <a:xfrm>
                <a:off x="1296" y="1200"/>
                <a:ext cx="0" cy="2064"/>
              </a:xfrm>
              <a:prstGeom prst="line">
                <a:avLst/>
              </a:prstGeom>
              <a:noFill/>
              <a:ln w="15875">
                <a:solidFill>
                  <a:schemeClr val="tx1"/>
                </a:solidFill>
                <a:round/>
                <a:headEnd/>
                <a:tailEnd type="none" w="med" len="lg"/>
              </a:ln>
            </p:spPr>
            <p:txBody>
              <a:bodyPr>
                <a:spAutoFit/>
              </a:bodyPr>
              <a:lstStyle/>
              <a:p>
                <a:endParaRPr lang="en-US"/>
              </a:p>
            </p:txBody>
          </p:sp>
          <p:sp>
            <p:nvSpPr>
              <p:cNvPr id="15393" name="Line 13"/>
              <p:cNvSpPr>
                <a:spLocks noChangeShapeType="1"/>
              </p:cNvSpPr>
              <p:nvPr/>
            </p:nvSpPr>
            <p:spPr bwMode="auto">
              <a:xfrm rot="5400000">
                <a:off x="2328" y="2232"/>
                <a:ext cx="0" cy="2064"/>
              </a:xfrm>
              <a:prstGeom prst="line">
                <a:avLst/>
              </a:prstGeom>
              <a:noFill/>
              <a:ln w="15875">
                <a:solidFill>
                  <a:schemeClr val="tx1"/>
                </a:solidFill>
                <a:round/>
                <a:headEnd/>
                <a:tailEnd type="none" w="med" len="lg"/>
              </a:ln>
            </p:spPr>
            <p:txBody>
              <a:bodyPr>
                <a:spAutoFit/>
              </a:bodyPr>
              <a:lstStyle/>
              <a:p>
                <a:endParaRPr lang="en-US"/>
              </a:p>
            </p:txBody>
          </p:sp>
        </p:grpSp>
        <p:sp>
          <p:nvSpPr>
            <p:cNvPr id="15385" name="Line 18"/>
            <p:cNvSpPr>
              <a:spLocks noChangeShapeType="1"/>
            </p:cNvSpPr>
            <p:nvPr/>
          </p:nvSpPr>
          <p:spPr bwMode="auto">
            <a:xfrm>
              <a:off x="3241676" y="5553075"/>
              <a:ext cx="0" cy="76200"/>
            </a:xfrm>
            <a:prstGeom prst="line">
              <a:avLst/>
            </a:prstGeom>
            <a:noFill/>
            <a:ln w="15875">
              <a:solidFill>
                <a:schemeClr val="tx1"/>
              </a:solidFill>
              <a:round/>
              <a:headEnd/>
              <a:tailEnd type="none" w="med" len="lg"/>
            </a:ln>
          </p:spPr>
          <p:txBody>
            <a:bodyPr>
              <a:spAutoFit/>
            </a:bodyPr>
            <a:lstStyle/>
            <a:p>
              <a:endParaRPr lang="en-US"/>
            </a:p>
          </p:txBody>
        </p:sp>
        <p:sp>
          <p:nvSpPr>
            <p:cNvPr id="15386" name="Line 19"/>
            <p:cNvSpPr>
              <a:spLocks noChangeShapeType="1"/>
            </p:cNvSpPr>
            <p:nvPr/>
          </p:nvSpPr>
          <p:spPr bwMode="auto">
            <a:xfrm>
              <a:off x="4106863" y="5553075"/>
              <a:ext cx="0" cy="76200"/>
            </a:xfrm>
            <a:prstGeom prst="line">
              <a:avLst/>
            </a:prstGeom>
            <a:noFill/>
            <a:ln w="15875">
              <a:solidFill>
                <a:schemeClr val="tx1"/>
              </a:solidFill>
              <a:round/>
              <a:headEnd/>
              <a:tailEnd type="none" w="med" len="lg"/>
            </a:ln>
          </p:spPr>
          <p:txBody>
            <a:bodyPr>
              <a:spAutoFit/>
            </a:bodyPr>
            <a:lstStyle/>
            <a:p>
              <a:endParaRPr lang="en-US"/>
            </a:p>
          </p:txBody>
        </p:sp>
        <p:sp>
          <p:nvSpPr>
            <p:cNvPr id="15387" name="Line 20"/>
            <p:cNvSpPr>
              <a:spLocks noChangeShapeType="1"/>
            </p:cNvSpPr>
            <p:nvPr/>
          </p:nvSpPr>
          <p:spPr bwMode="auto">
            <a:xfrm>
              <a:off x="4972051" y="5553075"/>
              <a:ext cx="0" cy="76200"/>
            </a:xfrm>
            <a:prstGeom prst="line">
              <a:avLst/>
            </a:prstGeom>
            <a:noFill/>
            <a:ln w="15875">
              <a:solidFill>
                <a:schemeClr val="tx1"/>
              </a:solidFill>
              <a:round/>
              <a:headEnd/>
              <a:tailEnd type="none" w="med" len="lg"/>
            </a:ln>
          </p:spPr>
          <p:txBody>
            <a:bodyPr>
              <a:spAutoFit/>
            </a:bodyPr>
            <a:lstStyle/>
            <a:p>
              <a:endParaRPr lang="en-US"/>
            </a:p>
          </p:txBody>
        </p:sp>
        <p:sp>
          <p:nvSpPr>
            <p:cNvPr id="15388" name="Line 21"/>
            <p:cNvSpPr>
              <a:spLocks noChangeShapeType="1"/>
            </p:cNvSpPr>
            <p:nvPr/>
          </p:nvSpPr>
          <p:spPr bwMode="auto">
            <a:xfrm>
              <a:off x="5837238" y="5553075"/>
              <a:ext cx="0" cy="76200"/>
            </a:xfrm>
            <a:prstGeom prst="line">
              <a:avLst/>
            </a:prstGeom>
            <a:noFill/>
            <a:ln w="15875">
              <a:solidFill>
                <a:schemeClr val="tx1"/>
              </a:solidFill>
              <a:round/>
              <a:headEnd/>
              <a:tailEnd type="none" w="med" len="lg"/>
            </a:ln>
          </p:spPr>
          <p:txBody>
            <a:bodyPr>
              <a:spAutoFit/>
            </a:bodyPr>
            <a:lstStyle/>
            <a:p>
              <a:endParaRPr lang="en-US"/>
            </a:p>
          </p:txBody>
        </p:sp>
        <p:sp>
          <p:nvSpPr>
            <p:cNvPr id="15389" name="Line 22"/>
            <p:cNvSpPr>
              <a:spLocks noChangeShapeType="1"/>
            </p:cNvSpPr>
            <p:nvPr/>
          </p:nvSpPr>
          <p:spPr bwMode="auto">
            <a:xfrm rot="16200000">
              <a:off x="2392363" y="4783138"/>
              <a:ext cx="0" cy="63500"/>
            </a:xfrm>
            <a:prstGeom prst="line">
              <a:avLst/>
            </a:prstGeom>
            <a:noFill/>
            <a:ln w="15875">
              <a:solidFill>
                <a:schemeClr val="tx1"/>
              </a:solidFill>
              <a:round/>
              <a:headEnd/>
              <a:tailEnd type="none" w="med" len="lg"/>
            </a:ln>
          </p:spPr>
          <p:txBody>
            <a:bodyPr>
              <a:spAutoFit/>
            </a:bodyPr>
            <a:lstStyle/>
            <a:p>
              <a:endParaRPr lang="en-US"/>
            </a:p>
          </p:txBody>
        </p:sp>
        <p:sp>
          <p:nvSpPr>
            <p:cNvPr id="15390" name="Line 23"/>
            <p:cNvSpPr>
              <a:spLocks noChangeShapeType="1"/>
            </p:cNvSpPr>
            <p:nvPr/>
          </p:nvSpPr>
          <p:spPr bwMode="auto">
            <a:xfrm rot="16200000">
              <a:off x="2392363" y="4046538"/>
              <a:ext cx="0" cy="63500"/>
            </a:xfrm>
            <a:prstGeom prst="line">
              <a:avLst/>
            </a:prstGeom>
            <a:noFill/>
            <a:ln w="15875">
              <a:solidFill>
                <a:schemeClr val="tx1"/>
              </a:solidFill>
              <a:round/>
              <a:headEnd/>
              <a:tailEnd type="none" w="med" len="lg"/>
            </a:ln>
          </p:spPr>
          <p:txBody>
            <a:bodyPr>
              <a:spAutoFit/>
            </a:bodyPr>
            <a:lstStyle/>
            <a:p>
              <a:endParaRPr lang="en-US"/>
            </a:p>
          </p:txBody>
        </p:sp>
        <p:sp>
          <p:nvSpPr>
            <p:cNvPr id="15391" name="Line 24"/>
            <p:cNvSpPr>
              <a:spLocks noChangeShapeType="1"/>
            </p:cNvSpPr>
            <p:nvPr/>
          </p:nvSpPr>
          <p:spPr bwMode="auto">
            <a:xfrm rot="16200000">
              <a:off x="2392363" y="3305175"/>
              <a:ext cx="0" cy="63500"/>
            </a:xfrm>
            <a:prstGeom prst="line">
              <a:avLst/>
            </a:prstGeom>
            <a:noFill/>
            <a:ln w="15875">
              <a:solidFill>
                <a:schemeClr val="tx1"/>
              </a:solidFill>
              <a:round/>
              <a:headEnd/>
              <a:tailEnd type="none" w="med" len="lg"/>
            </a:ln>
          </p:spPr>
          <p:txBody>
            <a:bodyPr>
              <a:spAutoFit/>
            </a:bodyPr>
            <a:lstStyle/>
            <a:p>
              <a:endParaRPr lang="en-US"/>
            </a:p>
          </p:txBody>
        </p:sp>
        <p:sp>
          <p:nvSpPr>
            <p:cNvPr id="15375" name="Text Box 25"/>
            <p:cNvSpPr txBox="1">
              <a:spLocks noChangeArrowheads="1"/>
            </p:cNvSpPr>
            <p:nvPr/>
          </p:nvSpPr>
          <p:spPr bwMode="auto">
            <a:xfrm>
              <a:off x="6410325" y="3790950"/>
              <a:ext cx="741363" cy="366713"/>
            </a:xfrm>
            <a:prstGeom prst="rect">
              <a:avLst/>
            </a:prstGeom>
            <a:solidFill>
              <a:schemeClr val="bg1"/>
            </a:solidFill>
            <a:ln w="15875">
              <a:solidFill>
                <a:schemeClr val="tx1"/>
              </a:solidFill>
              <a:miter lim="800000"/>
              <a:headEnd/>
              <a:tailEnd type="none" w="med" len="lg"/>
            </a:ln>
          </p:spPr>
          <p:txBody>
            <a:bodyPr wrap="none">
              <a:spAutoFit/>
            </a:bodyPr>
            <a:lstStyle/>
            <a:p>
              <a:pPr eaLnBrk="0" hangingPunct="0"/>
              <a:r>
                <a:rPr lang="en-US" sz="1700"/>
                <a:t>mean</a:t>
              </a:r>
            </a:p>
          </p:txBody>
        </p:sp>
        <p:sp>
          <p:nvSpPr>
            <p:cNvPr id="15376" name="Text Box 26"/>
            <p:cNvSpPr txBox="1">
              <a:spLocks noChangeArrowheads="1"/>
            </p:cNvSpPr>
            <p:nvPr/>
          </p:nvSpPr>
          <p:spPr bwMode="auto">
            <a:xfrm>
              <a:off x="6410325" y="4441825"/>
              <a:ext cx="981075" cy="366713"/>
            </a:xfrm>
            <a:prstGeom prst="rect">
              <a:avLst/>
            </a:prstGeom>
            <a:solidFill>
              <a:schemeClr val="bg1"/>
            </a:solidFill>
            <a:ln w="15875">
              <a:solidFill>
                <a:schemeClr val="tx1"/>
              </a:solidFill>
              <a:miter lim="800000"/>
              <a:headEnd/>
              <a:tailEnd type="none" w="med" len="lg"/>
            </a:ln>
          </p:spPr>
          <p:txBody>
            <a:bodyPr wrap="none">
              <a:spAutoFit/>
            </a:bodyPr>
            <a:lstStyle/>
            <a:p>
              <a:pPr eaLnBrk="0" hangingPunct="0"/>
              <a:r>
                <a:rPr lang="en-US" sz="1700"/>
                <a:t>diastolic</a:t>
              </a:r>
            </a:p>
          </p:txBody>
        </p:sp>
        <p:sp>
          <p:nvSpPr>
            <p:cNvPr id="15377" name="Text Box 27"/>
            <p:cNvSpPr txBox="1">
              <a:spLocks noChangeArrowheads="1"/>
            </p:cNvSpPr>
            <p:nvPr/>
          </p:nvSpPr>
          <p:spPr bwMode="auto">
            <a:xfrm>
              <a:off x="6410325" y="3140075"/>
              <a:ext cx="908050" cy="366713"/>
            </a:xfrm>
            <a:prstGeom prst="rect">
              <a:avLst/>
            </a:prstGeom>
            <a:solidFill>
              <a:schemeClr val="bg1"/>
            </a:solidFill>
            <a:ln w="15875">
              <a:solidFill>
                <a:schemeClr val="tx1"/>
              </a:solidFill>
              <a:miter lim="800000"/>
              <a:headEnd/>
              <a:tailEnd type="none" w="med" len="lg"/>
            </a:ln>
          </p:spPr>
          <p:txBody>
            <a:bodyPr wrap="none">
              <a:spAutoFit/>
            </a:bodyPr>
            <a:lstStyle/>
            <a:p>
              <a:pPr eaLnBrk="0" hangingPunct="0"/>
              <a:r>
                <a:rPr lang="en-US" sz="1700"/>
                <a:t>systolic</a:t>
              </a:r>
            </a:p>
          </p:txBody>
        </p:sp>
        <p:cxnSp>
          <p:nvCxnSpPr>
            <p:cNvPr id="15378" name="AutoShape 28"/>
            <p:cNvCxnSpPr>
              <a:cxnSpLocks noChangeShapeType="1"/>
              <a:stCxn id="15377" idx="1"/>
              <a:endCxn id="15381" idx="11"/>
            </p:cNvCxnSpPr>
            <p:nvPr/>
          </p:nvCxnSpPr>
          <p:spPr bwMode="auto">
            <a:xfrm flipH="1">
              <a:off x="5965825" y="3324225"/>
              <a:ext cx="436563" cy="23813"/>
            </a:xfrm>
            <a:prstGeom prst="straightConnector1">
              <a:avLst/>
            </a:prstGeom>
            <a:noFill/>
            <a:ln w="15875">
              <a:solidFill>
                <a:schemeClr val="tx1"/>
              </a:solidFill>
              <a:round/>
              <a:headEnd/>
              <a:tailEnd type="stealth" w="med" len="lg"/>
            </a:ln>
          </p:spPr>
        </p:cxnSp>
        <p:cxnSp>
          <p:nvCxnSpPr>
            <p:cNvPr id="15379" name="AutoShape 29"/>
            <p:cNvCxnSpPr>
              <a:cxnSpLocks noChangeShapeType="1"/>
              <a:stCxn id="15375" idx="1"/>
              <a:endCxn id="15383" idx="10"/>
            </p:cNvCxnSpPr>
            <p:nvPr/>
          </p:nvCxnSpPr>
          <p:spPr bwMode="auto">
            <a:xfrm flipH="1">
              <a:off x="5957888" y="3975100"/>
              <a:ext cx="444500" cy="23813"/>
            </a:xfrm>
            <a:prstGeom prst="straightConnector1">
              <a:avLst/>
            </a:prstGeom>
            <a:noFill/>
            <a:ln w="15875">
              <a:solidFill>
                <a:schemeClr val="tx1"/>
              </a:solidFill>
              <a:round/>
              <a:headEnd/>
              <a:tailEnd type="stealth" w="med" len="lg"/>
            </a:ln>
          </p:spPr>
        </p:cxnSp>
        <p:cxnSp>
          <p:nvCxnSpPr>
            <p:cNvPr id="15380" name="AutoShape 30"/>
            <p:cNvCxnSpPr>
              <a:cxnSpLocks noChangeShapeType="1"/>
              <a:stCxn id="15376" idx="1"/>
              <a:endCxn id="15382" idx="11"/>
            </p:cNvCxnSpPr>
            <p:nvPr/>
          </p:nvCxnSpPr>
          <p:spPr bwMode="auto">
            <a:xfrm flipH="1" flipV="1">
              <a:off x="5775325" y="4249738"/>
              <a:ext cx="627063" cy="376238"/>
            </a:xfrm>
            <a:prstGeom prst="straightConnector1">
              <a:avLst/>
            </a:prstGeom>
            <a:noFill/>
            <a:ln w="15875">
              <a:solidFill>
                <a:schemeClr val="tx1"/>
              </a:solidFill>
              <a:round/>
              <a:headEnd/>
              <a:tailEnd type="stealth" w="med" len="lg"/>
            </a:ln>
          </p:spPr>
        </p:cxnSp>
      </p:grpSp>
      <p:sp>
        <p:nvSpPr>
          <p:cNvPr id="15363" name="Rectangle 31"/>
          <p:cNvSpPr>
            <a:spLocks noGrp="1" noChangeArrowheads="1"/>
          </p:cNvSpPr>
          <p:nvPr>
            <p:ph type="title"/>
          </p:nvPr>
        </p:nvSpPr>
        <p:spPr>
          <a:xfrm>
            <a:off x="2057400" y="152400"/>
            <a:ext cx="4953000" cy="382588"/>
          </a:xfrm>
        </p:spPr>
        <p:txBody>
          <a:bodyPr/>
          <a:lstStyle/>
          <a:p>
            <a:pPr eaLnBrk="1" hangingPunct="1"/>
            <a:r>
              <a:rPr lang="en-US" smtClean="0"/>
              <a:t>Systolic and pulse pressures increase with age</a:t>
            </a:r>
          </a:p>
        </p:txBody>
      </p:sp>
      <p:sp>
        <p:nvSpPr>
          <p:cNvPr id="15364" name="Text Box 32"/>
          <p:cNvSpPr txBox="1">
            <a:spLocks noChangeArrowheads="1"/>
          </p:cNvSpPr>
          <p:nvPr/>
        </p:nvSpPr>
        <p:spPr bwMode="auto">
          <a:xfrm>
            <a:off x="2476500" y="609600"/>
            <a:ext cx="4114800" cy="2071688"/>
          </a:xfrm>
          <a:prstGeom prst="rect">
            <a:avLst/>
          </a:prstGeom>
          <a:solidFill>
            <a:schemeClr val="bg1"/>
          </a:solidFill>
          <a:ln w="15875">
            <a:solidFill>
              <a:schemeClr val="tx1"/>
            </a:solidFill>
            <a:miter lim="800000"/>
            <a:headEnd/>
            <a:tailEnd type="none" w="lg" len="lg"/>
          </a:ln>
        </p:spPr>
        <p:txBody>
          <a:bodyPr lIns="0" rIns="0" anchorCtr="1">
            <a:spAutoFit/>
          </a:bodyPr>
          <a:lstStyle/>
          <a:p>
            <a:pPr eaLnBrk="0" hangingPunct="0">
              <a:spcAft>
                <a:spcPct val="10000"/>
              </a:spcAft>
            </a:pPr>
            <a:r>
              <a:rPr lang="en-US" sz="1700" b="1" i="1" u="sng"/>
              <a:t>Determinants of pulse pressure:</a:t>
            </a:r>
          </a:p>
          <a:p>
            <a:pPr eaLnBrk="0" hangingPunct="0">
              <a:spcAft>
                <a:spcPct val="10000"/>
              </a:spcAft>
            </a:pPr>
            <a:r>
              <a:rPr lang="en-US" sz="1700" b="1" i="1"/>
              <a:t>	Stroke volume</a:t>
            </a:r>
          </a:p>
          <a:p>
            <a:pPr eaLnBrk="0" hangingPunct="0">
              <a:spcAft>
                <a:spcPct val="10000"/>
              </a:spcAft>
            </a:pPr>
            <a:r>
              <a:rPr lang="en-US" sz="1700" b="1" i="1"/>
              <a:t>	Aortic compliance</a:t>
            </a:r>
          </a:p>
          <a:p>
            <a:pPr eaLnBrk="0" hangingPunct="0">
              <a:spcAft>
                <a:spcPct val="10000"/>
              </a:spcAft>
            </a:pPr>
            <a:r>
              <a:rPr lang="en-US" sz="1700" u="sng"/>
              <a:t>Aging &amp; atherosclerosis</a:t>
            </a:r>
          </a:p>
          <a:p>
            <a:pPr eaLnBrk="0" hangingPunct="0">
              <a:spcAft>
                <a:spcPct val="10000"/>
              </a:spcAft>
            </a:pPr>
            <a:r>
              <a:rPr lang="en-US" sz="1700">
                <a:sym typeface="Symbol" pitchFamily="18" charset="2"/>
              </a:rPr>
              <a:t></a:t>
            </a:r>
            <a:r>
              <a:rPr lang="en-US" sz="1700"/>
              <a:t> aortic compliance</a:t>
            </a:r>
          </a:p>
          <a:p>
            <a:pPr eaLnBrk="0" hangingPunct="0">
              <a:spcAft>
                <a:spcPct val="10000"/>
              </a:spcAft>
            </a:pPr>
            <a:r>
              <a:rPr lang="en-US" sz="1700">
                <a:sym typeface="Symbol" pitchFamily="18" charset="2"/>
              </a:rPr>
              <a:t></a:t>
            </a:r>
            <a:r>
              <a:rPr lang="en-US" sz="1700"/>
              <a:t> systolic pressure &amp; pulse pressure</a:t>
            </a:r>
          </a:p>
          <a:p>
            <a:pPr eaLnBrk="0" hangingPunct="0">
              <a:spcAft>
                <a:spcPct val="10000"/>
              </a:spcAft>
            </a:pPr>
            <a:r>
              <a:rPr lang="en-US" sz="1700">
                <a:sym typeface="Symbol" pitchFamily="18" charset="2"/>
              </a:rPr>
              <a:t></a:t>
            </a:r>
            <a:r>
              <a:rPr lang="en-US" sz="1700"/>
              <a:t> cardiac work due to </a:t>
            </a:r>
            <a:r>
              <a:rPr lang="en-US" sz="1700">
                <a:sym typeface="Symbol" pitchFamily="18" charset="2"/>
              </a:rPr>
              <a:t></a:t>
            </a:r>
            <a:r>
              <a:rPr lang="en-US" sz="1700"/>
              <a:t> systolic pressure</a:t>
            </a:r>
          </a:p>
        </p:txBody>
      </p:sp>
    </p:spTree>
    <p:custDataLst>
      <p:tags r:id="rId1"/>
    </p:custData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2209800" y="76200"/>
            <a:ext cx="4953000" cy="625475"/>
          </a:xfrm>
        </p:spPr>
        <p:txBody>
          <a:bodyPr/>
          <a:lstStyle/>
          <a:p>
            <a:pPr algn="l" eaLnBrk="1" hangingPunct="1"/>
            <a:r>
              <a:rPr lang="en-US" sz="1700" b="1" i="1" smtClean="0">
                <a:solidFill>
                  <a:schemeClr val="tx1"/>
                </a:solidFill>
              </a:rPr>
              <a:t>A decrease in aortic compliance or an increase in afterload increase cardiac work</a:t>
            </a:r>
          </a:p>
        </p:txBody>
      </p:sp>
      <p:sp>
        <p:nvSpPr>
          <p:cNvPr id="16387" name="Text Box 3"/>
          <p:cNvSpPr txBox="1">
            <a:spLocks noChangeArrowheads="1"/>
          </p:cNvSpPr>
          <p:nvPr/>
        </p:nvSpPr>
        <p:spPr bwMode="auto">
          <a:xfrm>
            <a:off x="533400" y="801688"/>
            <a:ext cx="8153400" cy="1636712"/>
          </a:xfrm>
          <a:prstGeom prst="rect">
            <a:avLst/>
          </a:prstGeom>
          <a:solidFill>
            <a:schemeClr val="bg1"/>
          </a:solidFill>
          <a:ln w="15875">
            <a:solidFill>
              <a:schemeClr val="tx1"/>
            </a:solidFill>
            <a:miter lim="800000"/>
            <a:headEnd/>
            <a:tailEnd type="none" w="lg" len="lg"/>
          </a:ln>
        </p:spPr>
        <p:txBody>
          <a:bodyPr anchor="ctr">
            <a:spAutoFit/>
          </a:bodyPr>
          <a:lstStyle/>
          <a:p>
            <a:pPr eaLnBrk="0" hangingPunct="0">
              <a:lnSpc>
                <a:spcPct val="120000"/>
              </a:lnSpc>
            </a:pPr>
            <a:r>
              <a:rPr lang="en-US" sz="1700"/>
              <a:t>Cardiac work = stroke volume x afterload.</a:t>
            </a:r>
          </a:p>
          <a:p>
            <a:pPr eaLnBrk="0" hangingPunct="0">
              <a:lnSpc>
                <a:spcPct val="120000"/>
              </a:lnSpc>
            </a:pPr>
            <a:r>
              <a:rPr lang="en-US" sz="1700" b="1" i="1"/>
              <a:t>Cardiac work </a:t>
            </a:r>
            <a:r>
              <a:rPr lang="en-US" sz="1700" b="1" i="1">
                <a:sym typeface="Symbol" pitchFamily="18" charset="2"/>
              </a:rPr>
              <a:t></a:t>
            </a:r>
            <a:r>
              <a:rPr lang="en-US" sz="1700" b="1" i="1"/>
              <a:t> stroke volume x systolic BP.</a:t>
            </a:r>
          </a:p>
          <a:p>
            <a:pPr eaLnBrk="0" hangingPunct="0">
              <a:lnSpc>
                <a:spcPct val="120000"/>
              </a:lnSpc>
            </a:pPr>
            <a:r>
              <a:rPr lang="en-US" sz="1700" b="1" i="1"/>
              <a:t>Increasing systolic pressure increases cardiac work.</a:t>
            </a:r>
          </a:p>
          <a:p>
            <a:pPr eaLnBrk="0" hangingPunct="0">
              <a:lnSpc>
                <a:spcPct val="120000"/>
              </a:lnSpc>
            </a:pPr>
            <a:r>
              <a:rPr lang="en-US" sz="1700"/>
              <a:t>Compliance of the aorta minimizes peak systolic pressure &amp; cardiac work.</a:t>
            </a:r>
          </a:p>
          <a:p>
            <a:pPr eaLnBrk="0" hangingPunct="0">
              <a:lnSpc>
                <a:spcPct val="110000"/>
              </a:lnSpc>
            </a:pPr>
            <a:r>
              <a:rPr lang="en-US" sz="1700"/>
              <a:t>Cardiac work increases with age, &amp; in hypertension, aortic stenosis or coarctation.</a:t>
            </a:r>
          </a:p>
        </p:txBody>
      </p:sp>
      <p:grpSp>
        <p:nvGrpSpPr>
          <p:cNvPr id="16388" name="Group 37"/>
          <p:cNvGrpSpPr>
            <a:grpSpLocks/>
          </p:cNvGrpSpPr>
          <p:nvPr/>
        </p:nvGrpSpPr>
        <p:grpSpPr bwMode="auto">
          <a:xfrm>
            <a:off x="533400" y="2573338"/>
            <a:ext cx="4860925" cy="3751262"/>
            <a:chOff x="336" y="1621"/>
            <a:chExt cx="3062" cy="2363"/>
          </a:xfrm>
        </p:grpSpPr>
        <p:sp>
          <p:nvSpPr>
            <p:cNvPr id="16390" name="Rectangle 5"/>
            <p:cNvSpPr>
              <a:spLocks noChangeArrowheads="1"/>
            </p:cNvSpPr>
            <p:nvPr/>
          </p:nvSpPr>
          <p:spPr bwMode="auto">
            <a:xfrm>
              <a:off x="1190" y="1621"/>
              <a:ext cx="2208" cy="1824"/>
            </a:xfrm>
            <a:prstGeom prst="rect">
              <a:avLst/>
            </a:prstGeom>
            <a:solidFill>
              <a:schemeClr val="bg1"/>
            </a:solidFill>
            <a:ln w="15875">
              <a:solidFill>
                <a:schemeClr val="tx1"/>
              </a:solidFill>
              <a:miter lim="800000"/>
              <a:headEnd/>
              <a:tailEnd type="none" w="lg" len="lg"/>
            </a:ln>
          </p:spPr>
          <p:txBody>
            <a:bodyPr anchor="ctr">
              <a:spAutoFit/>
            </a:bodyPr>
            <a:lstStyle/>
            <a:p>
              <a:endParaRPr lang="en-US"/>
            </a:p>
          </p:txBody>
        </p:sp>
        <p:sp>
          <p:nvSpPr>
            <p:cNvPr id="16391" name="Freeform 6"/>
            <p:cNvSpPr>
              <a:spLocks/>
            </p:cNvSpPr>
            <p:nvPr/>
          </p:nvSpPr>
          <p:spPr bwMode="auto">
            <a:xfrm>
              <a:off x="1190" y="1866"/>
              <a:ext cx="1949" cy="1579"/>
            </a:xfrm>
            <a:custGeom>
              <a:avLst/>
              <a:gdLst>
                <a:gd name="T0" fmla="*/ 0 w 1271"/>
                <a:gd name="T1" fmla="*/ 1579 h 1205"/>
                <a:gd name="T2" fmla="*/ 736 w 1271"/>
                <a:gd name="T3" fmla="*/ 761 h 1205"/>
                <a:gd name="T4" fmla="*/ 1251 w 1271"/>
                <a:gd name="T5" fmla="*/ 216 h 1205"/>
                <a:gd name="T6" fmla="*/ 1639 w 1271"/>
                <a:gd name="T7" fmla="*/ 33 h 1205"/>
                <a:gd name="T8" fmla="*/ 1949 w 1271"/>
                <a:gd name="T9" fmla="*/ 20 h 1205"/>
                <a:gd name="T10" fmla="*/ 0 60000 65536"/>
                <a:gd name="T11" fmla="*/ 0 60000 65536"/>
                <a:gd name="T12" fmla="*/ 0 60000 65536"/>
                <a:gd name="T13" fmla="*/ 0 60000 65536"/>
                <a:gd name="T14" fmla="*/ 0 60000 65536"/>
                <a:gd name="T15" fmla="*/ 0 w 1271"/>
                <a:gd name="T16" fmla="*/ 0 h 1205"/>
                <a:gd name="T17" fmla="*/ 1271 w 1271"/>
                <a:gd name="T18" fmla="*/ 1205 h 1205"/>
              </a:gdLst>
              <a:ahLst/>
              <a:cxnLst>
                <a:cxn ang="T10">
                  <a:pos x="T0" y="T1"/>
                </a:cxn>
                <a:cxn ang="T11">
                  <a:pos x="T2" y="T3"/>
                </a:cxn>
                <a:cxn ang="T12">
                  <a:pos x="T4" y="T5"/>
                </a:cxn>
                <a:cxn ang="T13">
                  <a:pos x="T6" y="T7"/>
                </a:cxn>
                <a:cxn ang="T14">
                  <a:pos x="T8" y="T9"/>
                </a:cxn>
              </a:cxnLst>
              <a:rect l="T15" t="T16" r="T17" b="T18"/>
              <a:pathLst>
                <a:path w="1271" h="1205">
                  <a:moveTo>
                    <a:pt x="0" y="1205"/>
                  </a:moveTo>
                  <a:cubicBezTo>
                    <a:pt x="172" y="980"/>
                    <a:pt x="344" y="754"/>
                    <a:pt x="480" y="581"/>
                  </a:cubicBezTo>
                  <a:cubicBezTo>
                    <a:pt x="616" y="408"/>
                    <a:pt x="718" y="258"/>
                    <a:pt x="816" y="165"/>
                  </a:cubicBezTo>
                  <a:cubicBezTo>
                    <a:pt x="914" y="72"/>
                    <a:pt x="993" y="50"/>
                    <a:pt x="1069" y="25"/>
                  </a:cubicBezTo>
                  <a:cubicBezTo>
                    <a:pt x="1145" y="0"/>
                    <a:pt x="1229" y="17"/>
                    <a:pt x="1271" y="15"/>
                  </a:cubicBezTo>
                </a:path>
              </a:pathLst>
            </a:custGeom>
            <a:solidFill>
              <a:schemeClr val="bg1"/>
            </a:solidFill>
            <a:ln w="25400" cap="flat" cmpd="sng">
              <a:solidFill>
                <a:schemeClr val="tx1"/>
              </a:solidFill>
              <a:prstDash val="solid"/>
              <a:round/>
              <a:headEnd type="none" w="med" len="med"/>
              <a:tailEnd type="none" w="lg" len="lg"/>
            </a:ln>
          </p:spPr>
          <p:txBody>
            <a:bodyPr anchor="ctr" anchorCtr="1">
              <a:spAutoFit/>
            </a:bodyPr>
            <a:lstStyle/>
            <a:p>
              <a:endParaRPr lang="en-US"/>
            </a:p>
          </p:txBody>
        </p:sp>
        <p:sp>
          <p:nvSpPr>
            <p:cNvPr id="16392" name="Freeform 7"/>
            <p:cNvSpPr>
              <a:spLocks/>
            </p:cNvSpPr>
            <p:nvPr/>
          </p:nvSpPr>
          <p:spPr bwMode="auto">
            <a:xfrm>
              <a:off x="1190" y="2816"/>
              <a:ext cx="1914" cy="629"/>
            </a:xfrm>
            <a:custGeom>
              <a:avLst/>
              <a:gdLst>
                <a:gd name="T0" fmla="*/ 0 w 1248"/>
                <a:gd name="T1" fmla="*/ 629 h 480"/>
                <a:gd name="T2" fmla="*/ 1031 w 1248"/>
                <a:gd name="T3" fmla="*/ 126 h 480"/>
                <a:gd name="T4" fmla="*/ 1914 w 1248"/>
                <a:gd name="T5" fmla="*/ 0 h 480"/>
                <a:gd name="T6" fmla="*/ 0 60000 65536"/>
                <a:gd name="T7" fmla="*/ 0 60000 65536"/>
                <a:gd name="T8" fmla="*/ 0 60000 65536"/>
                <a:gd name="T9" fmla="*/ 0 w 1248"/>
                <a:gd name="T10" fmla="*/ 0 h 480"/>
                <a:gd name="T11" fmla="*/ 1248 w 1248"/>
                <a:gd name="T12" fmla="*/ 480 h 480"/>
              </a:gdLst>
              <a:ahLst/>
              <a:cxnLst>
                <a:cxn ang="T6">
                  <a:pos x="T0" y="T1"/>
                </a:cxn>
                <a:cxn ang="T7">
                  <a:pos x="T2" y="T3"/>
                </a:cxn>
                <a:cxn ang="T8">
                  <a:pos x="T4" y="T5"/>
                </a:cxn>
              </a:cxnLst>
              <a:rect l="T9" t="T10" r="T11" b="T12"/>
              <a:pathLst>
                <a:path w="1248" h="480">
                  <a:moveTo>
                    <a:pt x="0" y="480"/>
                  </a:moveTo>
                  <a:cubicBezTo>
                    <a:pt x="232" y="328"/>
                    <a:pt x="464" y="176"/>
                    <a:pt x="672" y="96"/>
                  </a:cubicBezTo>
                  <a:cubicBezTo>
                    <a:pt x="880" y="16"/>
                    <a:pt x="1064" y="8"/>
                    <a:pt x="1248" y="0"/>
                  </a:cubicBezTo>
                </a:path>
              </a:pathLst>
            </a:custGeom>
            <a:solidFill>
              <a:schemeClr val="bg1"/>
            </a:solidFill>
            <a:ln w="25400" cap="flat" cmpd="sng">
              <a:solidFill>
                <a:schemeClr val="tx1"/>
              </a:solidFill>
              <a:prstDash val="solid"/>
              <a:round/>
              <a:headEnd type="none" w="med" len="med"/>
              <a:tailEnd type="none" w="lg" len="lg"/>
            </a:ln>
          </p:spPr>
          <p:txBody>
            <a:bodyPr anchor="ctr" anchorCtr="1">
              <a:spAutoFit/>
            </a:bodyPr>
            <a:lstStyle/>
            <a:p>
              <a:endParaRPr lang="en-US"/>
            </a:p>
          </p:txBody>
        </p:sp>
        <p:sp>
          <p:nvSpPr>
            <p:cNvPr id="16393" name="Text Box 8"/>
            <p:cNvSpPr txBox="1">
              <a:spLocks noChangeArrowheads="1"/>
            </p:cNvSpPr>
            <p:nvPr/>
          </p:nvSpPr>
          <p:spPr bwMode="auto">
            <a:xfrm rot="-5400000">
              <a:off x="-290" y="2433"/>
              <a:ext cx="1494" cy="241"/>
            </a:xfrm>
            <a:prstGeom prst="rect">
              <a:avLst/>
            </a:prstGeom>
            <a:solidFill>
              <a:schemeClr val="bg1"/>
            </a:solidFill>
            <a:ln w="15875">
              <a:solidFill>
                <a:schemeClr val="tx1"/>
              </a:solidFill>
              <a:miter lim="800000"/>
              <a:headEnd/>
              <a:tailEnd type="none" w="lg" len="lg"/>
            </a:ln>
          </p:spPr>
          <p:txBody>
            <a:bodyPr wrap="none" anchorCtr="1">
              <a:spAutoFit/>
            </a:bodyPr>
            <a:lstStyle/>
            <a:p>
              <a:r>
                <a:rPr lang="en-US" sz="1800"/>
                <a:t>% increase in volume</a:t>
              </a:r>
            </a:p>
          </p:txBody>
        </p:sp>
        <p:sp>
          <p:nvSpPr>
            <p:cNvPr id="16394" name="Text Box 9"/>
            <p:cNvSpPr txBox="1">
              <a:spLocks noChangeArrowheads="1"/>
            </p:cNvSpPr>
            <p:nvPr/>
          </p:nvSpPr>
          <p:spPr bwMode="auto">
            <a:xfrm>
              <a:off x="1766" y="3537"/>
              <a:ext cx="291" cy="173"/>
            </a:xfrm>
            <a:prstGeom prst="rect">
              <a:avLst/>
            </a:prstGeom>
            <a:solidFill>
              <a:schemeClr val="bg1"/>
            </a:solidFill>
            <a:ln w="15875">
              <a:solidFill>
                <a:schemeClr val="tx1"/>
              </a:solidFill>
              <a:miter lim="800000"/>
              <a:headEnd/>
              <a:tailEnd type="none" w="lg" len="lg"/>
            </a:ln>
          </p:spPr>
          <p:txBody>
            <a:bodyPr lIns="0" tIns="0" rIns="0" bIns="0" anchor="ctr" anchorCtr="1">
              <a:spAutoFit/>
            </a:bodyPr>
            <a:lstStyle/>
            <a:p>
              <a:pPr algn="r"/>
              <a:r>
                <a:rPr lang="en-US" sz="1700"/>
                <a:t>100</a:t>
              </a:r>
            </a:p>
          </p:txBody>
        </p:sp>
        <p:sp>
          <p:nvSpPr>
            <p:cNvPr id="16395" name="Text Box 10"/>
            <p:cNvSpPr txBox="1">
              <a:spLocks noChangeArrowheads="1"/>
            </p:cNvSpPr>
            <p:nvPr/>
          </p:nvSpPr>
          <p:spPr bwMode="auto">
            <a:xfrm>
              <a:off x="1197" y="3537"/>
              <a:ext cx="237" cy="173"/>
            </a:xfrm>
            <a:prstGeom prst="rect">
              <a:avLst/>
            </a:prstGeom>
            <a:solidFill>
              <a:schemeClr val="bg1"/>
            </a:solidFill>
            <a:ln w="15875">
              <a:solidFill>
                <a:schemeClr val="tx1"/>
              </a:solidFill>
              <a:miter lim="800000"/>
              <a:headEnd/>
              <a:tailEnd type="none" w="lg" len="lg"/>
            </a:ln>
          </p:spPr>
          <p:txBody>
            <a:bodyPr lIns="0" tIns="0" rIns="0" bIns="0" anchor="ctr" anchorCtr="1">
              <a:spAutoFit/>
            </a:bodyPr>
            <a:lstStyle/>
            <a:p>
              <a:pPr algn="r"/>
              <a:r>
                <a:rPr lang="en-US" sz="1700"/>
                <a:t>60</a:t>
              </a:r>
            </a:p>
          </p:txBody>
        </p:sp>
        <p:sp>
          <p:nvSpPr>
            <p:cNvPr id="16396" name="Text Box 11"/>
            <p:cNvSpPr txBox="1">
              <a:spLocks noChangeArrowheads="1"/>
            </p:cNvSpPr>
            <p:nvPr/>
          </p:nvSpPr>
          <p:spPr bwMode="auto">
            <a:xfrm>
              <a:off x="2371" y="3537"/>
              <a:ext cx="280" cy="173"/>
            </a:xfrm>
            <a:prstGeom prst="rect">
              <a:avLst/>
            </a:prstGeom>
            <a:solidFill>
              <a:schemeClr val="bg1"/>
            </a:solidFill>
            <a:ln w="15875">
              <a:solidFill>
                <a:schemeClr val="tx1"/>
              </a:solidFill>
              <a:miter lim="800000"/>
              <a:headEnd/>
              <a:tailEnd type="none" w="lg" len="lg"/>
            </a:ln>
          </p:spPr>
          <p:txBody>
            <a:bodyPr lIns="0" tIns="0" rIns="0" bIns="0" anchor="ctr" anchorCtr="1">
              <a:spAutoFit/>
            </a:bodyPr>
            <a:lstStyle/>
            <a:p>
              <a:pPr algn="r"/>
              <a:r>
                <a:rPr lang="en-US" sz="1700"/>
                <a:t>140</a:t>
              </a:r>
            </a:p>
          </p:txBody>
        </p:sp>
        <p:sp>
          <p:nvSpPr>
            <p:cNvPr id="16397" name="Line 12"/>
            <p:cNvSpPr>
              <a:spLocks noChangeShapeType="1"/>
            </p:cNvSpPr>
            <p:nvPr/>
          </p:nvSpPr>
          <p:spPr bwMode="auto">
            <a:xfrm rot="5400000" flipH="1">
              <a:off x="1267" y="3497"/>
              <a:ext cx="96" cy="0"/>
            </a:xfrm>
            <a:prstGeom prst="line">
              <a:avLst/>
            </a:prstGeom>
            <a:noFill/>
            <a:ln w="25400">
              <a:solidFill>
                <a:schemeClr val="tx1"/>
              </a:solidFill>
              <a:round/>
              <a:headEnd/>
              <a:tailEnd type="none" w="lg" len="lg"/>
            </a:ln>
          </p:spPr>
          <p:txBody>
            <a:bodyPr anchor="ctr">
              <a:spAutoFit/>
            </a:bodyPr>
            <a:lstStyle/>
            <a:p>
              <a:endParaRPr lang="en-US"/>
            </a:p>
          </p:txBody>
        </p:sp>
        <p:sp>
          <p:nvSpPr>
            <p:cNvPr id="16398" name="Line 13"/>
            <p:cNvSpPr>
              <a:spLocks noChangeShapeType="1"/>
            </p:cNvSpPr>
            <p:nvPr/>
          </p:nvSpPr>
          <p:spPr bwMode="auto">
            <a:xfrm rot="5400000" flipH="1">
              <a:off x="1568" y="3497"/>
              <a:ext cx="96" cy="0"/>
            </a:xfrm>
            <a:prstGeom prst="line">
              <a:avLst/>
            </a:prstGeom>
            <a:noFill/>
            <a:ln w="25400">
              <a:solidFill>
                <a:schemeClr val="tx1"/>
              </a:solidFill>
              <a:round/>
              <a:headEnd/>
              <a:tailEnd type="none" w="lg" len="lg"/>
            </a:ln>
          </p:spPr>
          <p:txBody>
            <a:bodyPr anchor="ctr">
              <a:spAutoFit/>
            </a:bodyPr>
            <a:lstStyle/>
            <a:p>
              <a:endParaRPr lang="en-US"/>
            </a:p>
          </p:txBody>
        </p:sp>
        <p:sp>
          <p:nvSpPr>
            <p:cNvPr id="16399" name="Line 14"/>
            <p:cNvSpPr>
              <a:spLocks noChangeShapeType="1"/>
            </p:cNvSpPr>
            <p:nvPr/>
          </p:nvSpPr>
          <p:spPr bwMode="auto">
            <a:xfrm rot="5400000" flipH="1">
              <a:off x="1870" y="3497"/>
              <a:ext cx="96" cy="0"/>
            </a:xfrm>
            <a:prstGeom prst="line">
              <a:avLst/>
            </a:prstGeom>
            <a:noFill/>
            <a:ln w="25400">
              <a:solidFill>
                <a:schemeClr val="tx1"/>
              </a:solidFill>
              <a:round/>
              <a:headEnd/>
              <a:tailEnd type="none" w="lg" len="lg"/>
            </a:ln>
          </p:spPr>
          <p:txBody>
            <a:bodyPr anchor="ctr">
              <a:spAutoFit/>
            </a:bodyPr>
            <a:lstStyle/>
            <a:p>
              <a:endParaRPr lang="en-US"/>
            </a:p>
          </p:txBody>
        </p:sp>
        <p:sp>
          <p:nvSpPr>
            <p:cNvPr id="16400" name="Line 15"/>
            <p:cNvSpPr>
              <a:spLocks noChangeShapeType="1"/>
            </p:cNvSpPr>
            <p:nvPr/>
          </p:nvSpPr>
          <p:spPr bwMode="auto">
            <a:xfrm rot="5400000" flipH="1">
              <a:off x="2171" y="3497"/>
              <a:ext cx="96" cy="0"/>
            </a:xfrm>
            <a:prstGeom prst="line">
              <a:avLst/>
            </a:prstGeom>
            <a:noFill/>
            <a:ln w="25400">
              <a:solidFill>
                <a:schemeClr val="tx1"/>
              </a:solidFill>
              <a:round/>
              <a:headEnd/>
              <a:tailEnd type="none" w="lg" len="lg"/>
            </a:ln>
          </p:spPr>
          <p:txBody>
            <a:bodyPr anchor="ctr">
              <a:spAutoFit/>
            </a:bodyPr>
            <a:lstStyle/>
            <a:p>
              <a:endParaRPr lang="en-US"/>
            </a:p>
          </p:txBody>
        </p:sp>
        <p:sp>
          <p:nvSpPr>
            <p:cNvPr id="16401" name="Line 16"/>
            <p:cNvSpPr>
              <a:spLocks noChangeShapeType="1"/>
            </p:cNvSpPr>
            <p:nvPr/>
          </p:nvSpPr>
          <p:spPr bwMode="auto">
            <a:xfrm rot="5400000" flipH="1">
              <a:off x="2473" y="3497"/>
              <a:ext cx="96" cy="0"/>
            </a:xfrm>
            <a:prstGeom prst="line">
              <a:avLst/>
            </a:prstGeom>
            <a:noFill/>
            <a:ln w="25400">
              <a:solidFill>
                <a:schemeClr val="tx1"/>
              </a:solidFill>
              <a:round/>
              <a:headEnd/>
              <a:tailEnd type="none" w="lg" len="lg"/>
            </a:ln>
          </p:spPr>
          <p:txBody>
            <a:bodyPr anchor="ctr">
              <a:spAutoFit/>
            </a:bodyPr>
            <a:lstStyle/>
            <a:p>
              <a:endParaRPr lang="en-US"/>
            </a:p>
          </p:txBody>
        </p:sp>
        <p:sp>
          <p:nvSpPr>
            <p:cNvPr id="16402" name="Line 17"/>
            <p:cNvSpPr>
              <a:spLocks noChangeShapeType="1"/>
            </p:cNvSpPr>
            <p:nvPr/>
          </p:nvSpPr>
          <p:spPr bwMode="auto">
            <a:xfrm rot="5400000" flipH="1">
              <a:off x="2774" y="3497"/>
              <a:ext cx="96" cy="0"/>
            </a:xfrm>
            <a:prstGeom prst="line">
              <a:avLst/>
            </a:prstGeom>
            <a:noFill/>
            <a:ln w="25400">
              <a:solidFill>
                <a:schemeClr val="tx1"/>
              </a:solidFill>
              <a:round/>
              <a:headEnd/>
              <a:tailEnd type="none" w="lg" len="lg"/>
            </a:ln>
          </p:spPr>
          <p:txBody>
            <a:bodyPr anchor="ctr">
              <a:spAutoFit/>
            </a:bodyPr>
            <a:lstStyle/>
            <a:p>
              <a:endParaRPr lang="en-US"/>
            </a:p>
          </p:txBody>
        </p:sp>
        <p:sp>
          <p:nvSpPr>
            <p:cNvPr id="16403" name="Text Box 18"/>
            <p:cNvSpPr txBox="1">
              <a:spLocks noChangeArrowheads="1"/>
            </p:cNvSpPr>
            <p:nvPr/>
          </p:nvSpPr>
          <p:spPr bwMode="auto">
            <a:xfrm>
              <a:off x="2948" y="3537"/>
              <a:ext cx="347" cy="173"/>
            </a:xfrm>
            <a:prstGeom prst="rect">
              <a:avLst/>
            </a:prstGeom>
            <a:solidFill>
              <a:schemeClr val="bg1"/>
            </a:solidFill>
            <a:ln w="15875">
              <a:solidFill>
                <a:schemeClr val="tx1"/>
              </a:solidFill>
              <a:miter lim="800000"/>
              <a:headEnd/>
              <a:tailEnd type="none" w="lg" len="lg"/>
            </a:ln>
          </p:spPr>
          <p:txBody>
            <a:bodyPr lIns="0" tIns="0" rIns="0" bIns="0" anchor="ctr" anchorCtr="1">
              <a:spAutoFit/>
            </a:bodyPr>
            <a:lstStyle/>
            <a:p>
              <a:pPr algn="r"/>
              <a:r>
                <a:rPr lang="en-US" sz="1700"/>
                <a:t>180</a:t>
              </a:r>
            </a:p>
          </p:txBody>
        </p:sp>
        <p:sp>
          <p:nvSpPr>
            <p:cNvPr id="16404" name="Line 19"/>
            <p:cNvSpPr>
              <a:spLocks noChangeShapeType="1"/>
            </p:cNvSpPr>
            <p:nvPr/>
          </p:nvSpPr>
          <p:spPr bwMode="auto">
            <a:xfrm rot="5400000" flipH="1">
              <a:off x="3076" y="3497"/>
              <a:ext cx="96" cy="0"/>
            </a:xfrm>
            <a:prstGeom prst="line">
              <a:avLst/>
            </a:prstGeom>
            <a:noFill/>
            <a:ln w="25400">
              <a:solidFill>
                <a:schemeClr val="tx1"/>
              </a:solidFill>
              <a:round/>
              <a:headEnd/>
              <a:tailEnd type="none" w="lg" len="lg"/>
            </a:ln>
          </p:spPr>
          <p:txBody>
            <a:bodyPr anchor="ctr">
              <a:spAutoFit/>
            </a:bodyPr>
            <a:lstStyle/>
            <a:p>
              <a:endParaRPr lang="en-US"/>
            </a:p>
          </p:txBody>
        </p:sp>
        <p:sp>
          <p:nvSpPr>
            <p:cNvPr id="16405" name="Text Box 20"/>
            <p:cNvSpPr txBox="1">
              <a:spLocks noChangeArrowheads="1"/>
            </p:cNvSpPr>
            <p:nvPr/>
          </p:nvSpPr>
          <p:spPr bwMode="auto">
            <a:xfrm>
              <a:off x="1634" y="3743"/>
              <a:ext cx="1246" cy="241"/>
            </a:xfrm>
            <a:prstGeom prst="rect">
              <a:avLst/>
            </a:prstGeom>
            <a:solidFill>
              <a:schemeClr val="bg1"/>
            </a:solidFill>
            <a:ln w="15875">
              <a:solidFill>
                <a:schemeClr val="tx1"/>
              </a:solidFill>
              <a:miter lim="800000"/>
              <a:headEnd/>
              <a:tailEnd type="none" w="lg" len="lg"/>
            </a:ln>
          </p:spPr>
          <p:txBody>
            <a:bodyPr wrap="none" anchorCtr="1">
              <a:spAutoFit/>
            </a:bodyPr>
            <a:lstStyle/>
            <a:p>
              <a:r>
                <a:rPr lang="en-US" sz="1800"/>
                <a:t>Pressure, mm Hg</a:t>
              </a:r>
            </a:p>
          </p:txBody>
        </p:sp>
        <p:sp>
          <p:nvSpPr>
            <p:cNvPr id="16406" name="Text Box 21"/>
            <p:cNvSpPr txBox="1">
              <a:spLocks noChangeArrowheads="1"/>
            </p:cNvSpPr>
            <p:nvPr/>
          </p:nvSpPr>
          <p:spPr bwMode="auto">
            <a:xfrm rot="-3033099">
              <a:off x="1460" y="2287"/>
              <a:ext cx="859" cy="221"/>
            </a:xfrm>
            <a:prstGeom prst="rect">
              <a:avLst/>
            </a:prstGeom>
            <a:solidFill>
              <a:schemeClr val="bg1"/>
            </a:solidFill>
            <a:ln w="15875">
              <a:noFill/>
              <a:miter lim="800000"/>
              <a:headEnd/>
              <a:tailEnd type="none" w="lg" len="lg"/>
            </a:ln>
          </p:spPr>
          <p:txBody>
            <a:bodyPr wrap="none" anchorCtr="1">
              <a:spAutoFit/>
            </a:bodyPr>
            <a:lstStyle/>
            <a:p>
              <a:r>
                <a:rPr lang="en-US" sz="1700"/>
                <a:t>22 years old</a:t>
              </a:r>
            </a:p>
          </p:txBody>
        </p:sp>
        <p:sp>
          <p:nvSpPr>
            <p:cNvPr id="16407" name="Text Box 22"/>
            <p:cNvSpPr txBox="1">
              <a:spLocks noChangeArrowheads="1"/>
            </p:cNvSpPr>
            <p:nvPr/>
          </p:nvSpPr>
          <p:spPr bwMode="auto">
            <a:xfrm>
              <a:off x="2309" y="2543"/>
              <a:ext cx="859" cy="221"/>
            </a:xfrm>
            <a:prstGeom prst="rect">
              <a:avLst/>
            </a:prstGeom>
            <a:solidFill>
              <a:schemeClr val="bg1"/>
            </a:solidFill>
            <a:ln w="15875">
              <a:noFill/>
              <a:miter lim="800000"/>
              <a:headEnd/>
              <a:tailEnd type="none" w="lg" len="lg"/>
            </a:ln>
          </p:spPr>
          <p:txBody>
            <a:bodyPr wrap="none" anchorCtr="1">
              <a:spAutoFit/>
            </a:bodyPr>
            <a:lstStyle/>
            <a:p>
              <a:r>
                <a:rPr lang="en-US" sz="1700"/>
                <a:t>75 years old</a:t>
              </a:r>
            </a:p>
          </p:txBody>
        </p:sp>
        <p:sp>
          <p:nvSpPr>
            <p:cNvPr id="16408" name="Text Box 23"/>
            <p:cNvSpPr txBox="1">
              <a:spLocks noChangeArrowheads="1"/>
            </p:cNvSpPr>
            <p:nvPr/>
          </p:nvSpPr>
          <p:spPr bwMode="auto">
            <a:xfrm>
              <a:off x="1238" y="1669"/>
              <a:ext cx="924" cy="241"/>
            </a:xfrm>
            <a:prstGeom prst="rect">
              <a:avLst/>
            </a:prstGeom>
            <a:solidFill>
              <a:schemeClr val="bg1"/>
            </a:solidFill>
            <a:ln w="15875">
              <a:solidFill>
                <a:schemeClr val="tx1"/>
              </a:solidFill>
              <a:miter lim="800000"/>
              <a:headEnd/>
              <a:tailEnd type="none" w="lg" len="lg"/>
            </a:ln>
          </p:spPr>
          <p:txBody>
            <a:bodyPr anchor="ctr" anchorCtr="1">
              <a:spAutoFit/>
            </a:bodyPr>
            <a:lstStyle/>
            <a:p>
              <a:r>
                <a:rPr lang="en-US" sz="1800"/>
                <a:t>C = </a:t>
              </a:r>
              <a:r>
                <a:rPr lang="en-US" sz="1800">
                  <a:latin typeface="Symbol" pitchFamily="18" charset="2"/>
                </a:rPr>
                <a:t>D</a:t>
              </a:r>
              <a:r>
                <a:rPr lang="en-US" sz="1800"/>
                <a:t>V/</a:t>
              </a:r>
              <a:r>
                <a:rPr lang="en-US" sz="1800">
                  <a:latin typeface="Symbol" pitchFamily="18" charset="2"/>
                </a:rPr>
                <a:t>D</a:t>
              </a:r>
              <a:r>
                <a:rPr lang="en-US" sz="1800"/>
                <a:t>P</a:t>
              </a:r>
            </a:p>
          </p:txBody>
        </p:sp>
        <p:sp>
          <p:nvSpPr>
            <p:cNvPr id="16409" name="Text Box 24"/>
            <p:cNvSpPr txBox="1">
              <a:spLocks noChangeArrowheads="1"/>
            </p:cNvSpPr>
            <p:nvPr/>
          </p:nvSpPr>
          <p:spPr bwMode="auto">
            <a:xfrm>
              <a:off x="683" y="2528"/>
              <a:ext cx="408" cy="231"/>
            </a:xfrm>
            <a:prstGeom prst="rect">
              <a:avLst/>
            </a:prstGeom>
            <a:solidFill>
              <a:schemeClr val="bg1"/>
            </a:solidFill>
            <a:ln w="15875">
              <a:solidFill>
                <a:schemeClr val="tx1"/>
              </a:solidFill>
              <a:miter lim="800000"/>
              <a:headEnd/>
              <a:tailEnd type="none" w="lg" len="lg"/>
            </a:ln>
          </p:spPr>
          <p:txBody>
            <a:bodyPr anchor="ctr" anchorCtr="1">
              <a:spAutoFit/>
            </a:bodyPr>
            <a:lstStyle/>
            <a:p>
              <a:pPr algn="r"/>
              <a:r>
                <a:rPr lang="en-US" sz="1700"/>
                <a:t>150</a:t>
              </a:r>
            </a:p>
          </p:txBody>
        </p:sp>
        <p:sp>
          <p:nvSpPr>
            <p:cNvPr id="16410" name="Text Box 25"/>
            <p:cNvSpPr txBox="1">
              <a:spLocks noChangeArrowheads="1"/>
            </p:cNvSpPr>
            <p:nvPr/>
          </p:nvSpPr>
          <p:spPr bwMode="auto">
            <a:xfrm>
              <a:off x="713" y="2177"/>
              <a:ext cx="378" cy="231"/>
            </a:xfrm>
            <a:prstGeom prst="rect">
              <a:avLst/>
            </a:prstGeom>
            <a:solidFill>
              <a:schemeClr val="bg1"/>
            </a:solidFill>
            <a:ln w="15875">
              <a:solidFill>
                <a:schemeClr val="tx1"/>
              </a:solidFill>
              <a:miter lim="800000"/>
              <a:headEnd/>
              <a:tailEnd type="none" w="lg" len="lg"/>
            </a:ln>
          </p:spPr>
          <p:txBody>
            <a:bodyPr anchor="ctr" anchorCtr="1">
              <a:spAutoFit/>
            </a:bodyPr>
            <a:lstStyle/>
            <a:p>
              <a:pPr algn="r"/>
              <a:r>
                <a:rPr lang="en-US" sz="1700"/>
                <a:t>200</a:t>
              </a:r>
            </a:p>
          </p:txBody>
        </p:sp>
        <p:sp>
          <p:nvSpPr>
            <p:cNvPr id="16411" name="Text Box 26"/>
            <p:cNvSpPr txBox="1">
              <a:spLocks noChangeArrowheads="1"/>
            </p:cNvSpPr>
            <p:nvPr/>
          </p:nvSpPr>
          <p:spPr bwMode="auto">
            <a:xfrm>
              <a:off x="713" y="1827"/>
              <a:ext cx="378" cy="231"/>
            </a:xfrm>
            <a:prstGeom prst="rect">
              <a:avLst/>
            </a:prstGeom>
            <a:solidFill>
              <a:schemeClr val="bg1"/>
            </a:solidFill>
            <a:ln w="15875">
              <a:solidFill>
                <a:schemeClr val="tx1"/>
              </a:solidFill>
              <a:miter lim="800000"/>
              <a:headEnd/>
              <a:tailEnd type="none" w="lg" len="lg"/>
            </a:ln>
          </p:spPr>
          <p:txBody>
            <a:bodyPr anchor="ctr" anchorCtr="1">
              <a:spAutoFit/>
            </a:bodyPr>
            <a:lstStyle/>
            <a:p>
              <a:pPr algn="r"/>
              <a:r>
                <a:rPr lang="en-US" sz="1700"/>
                <a:t>250</a:t>
              </a:r>
            </a:p>
          </p:txBody>
        </p:sp>
        <p:sp>
          <p:nvSpPr>
            <p:cNvPr id="16412" name="Text Box 27"/>
            <p:cNvSpPr txBox="1">
              <a:spLocks noChangeArrowheads="1"/>
            </p:cNvSpPr>
            <p:nvPr/>
          </p:nvSpPr>
          <p:spPr bwMode="auto">
            <a:xfrm>
              <a:off x="683" y="2878"/>
              <a:ext cx="408" cy="231"/>
            </a:xfrm>
            <a:prstGeom prst="rect">
              <a:avLst/>
            </a:prstGeom>
            <a:solidFill>
              <a:schemeClr val="bg1"/>
            </a:solidFill>
            <a:ln w="15875">
              <a:solidFill>
                <a:schemeClr val="tx1"/>
              </a:solidFill>
              <a:miter lim="800000"/>
              <a:headEnd/>
              <a:tailEnd type="none" w="lg" len="lg"/>
            </a:ln>
          </p:spPr>
          <p:txBody>
            <a:bodyPr anchor="ctr" anchorCtr="1">
              <a:spAutoFit/>
            </a:bodyPr>
            <a:lstStyle/>
            <a:p>
              <a:pPr algn="r"/>
              <a:r>
                <a:rPr lang="en-US" sz="1700"/>
                <a:t>100</a:t>
              </a:r>
            </a:p>
          </p:txBody>
        </p:sp>
        <p:sp>
          <p:nvSpPr>
            <p:cNvPr id="16413" name="Text Box 28"/>
            <p:cNvSpPr txBox="1">
              <a:spLocks noChangeArrowheads="1"/>
            </p:cNvSpPr>
            <p:nvPr/>
          </p:nvSpPr>
          <p:spPr bwMode="auto">
            <a:xfrm>
              <a:off x="803" y="3229"/>
              <a:ext cx="288" cy="231"/>
            </a:xfrm>
            <a:prstGeom prst="rect">
              <a:avLst/>
            </a:prstGeom>
            <a:solidFill>
              <a:schemeClr val="bg1"/>
            </a:solidFill>
            <a:ln w="15875">
              <a:solidFill>
                <a:schemeClr val="tx1"/>
              </a:solidFill>
              <a:miter lim="800000"/>
              <a:headEnd/>
              <a:tailEnd type="none" w="lg" len="lg"/>
            </a:ln>
          </p:spPr>
          <p:txBody>
            <a:bodyPr anchor="ctr" anchorCtr="1">
              <a:spAutoFit/>
            </a:bodyPr>
            <a:lstStyle/>
            <a:p>
              <a:pPr algn="r"/>
              <a:r>
                <a:rPr lang="en-US" sz="1700"/>
                <a:t>50</a:t>
              </a:r>
            </a:p>
          </p:txBody>
        </p:sp>
        <p:sp>
          <p:nvSpPr>
            <p:cNvPr id="16414" name="Line 29"/>
            <p:cNvSpPr>
              <a:spLocks noChangeShapeType="1"/>
            </p:cNvSpPr>
            <p:nvPr/>
          </p:nvSpPr>
          <p:spPr bwMode="auto">
            <a:xfrm>
              <a:off x="1094" y="3347"/>
              <a:ext cx="96" cy="0"/>
            </a:xfrm>
            <a:prstGeom prst="line">
              <a:avLst/>
            </a:prstGeom>
            <a:noFill/>
            <a:ln w="25400">
              <a:solidFill>
                <a:schemeClr val="tx1"/>
              </a:solidFill>
              <a:round/>
              <a:headEnd/>
              <a:tailEnd type="none" w="lg" len="lg"/>
            </a:ln>
          </p:spPr>
          <p:txBody>
            <a:bodyPr anchor="ctr">
              <a:spAutoFit/>
            </a:bodyPr>
            <a:lstStyle/>
            <a:p>
              <a:endParaRPr lang="en-US"/>
            </a:p>
          </p:txBody>
        </p:sp>
        <p:sp>
          <p:nvSpPr>
            <p:cNvPr id="16415" name="Line 30"/>
            <p:cNvSpPr>
              <a:spLocks noChangeShapeType="1"/>
            </p:cNvSpPr>
            <p:nvPr/>
          </p:nvSpPr>
          <p:spPr bwMode="auto">
            <a:xfrm>
              <a:off x="1094" y="2991"/>
              <a:ext cx="96" cy="0"/>
            </a:xfrm>
            <a:prstGeom prst="line">
              <a:avLst/>
            </a:prstGeom>
            <a:noFill/>
            <a:ln w="25400">
              <a:solidFill>
                <a:schemeClr val="tx1"/>
              </a:solidFill>
              <a:round/>
              <a:headEnd/>
              <a:tailEnd type="none" w="lg" len="lg"/>
            </a:ln>
          </p:spPr>
          <p:txBody>
            <a:bodyPr anchor="ctr">
              <a:spAutoFit/>
            </a:bodyPr>
            <a:lstStyle/>
            <a:p>
              <a:endParaRPr lang="en-US"/>
            </a:p>
          </p:txBody>
        </p:sp>
        <p:sp>
          <p:nvSpPr>
            <p:cNvPr id="16416" name="Line 31"/>
            <p:cNvSpPr>
              <a:spLocks noChangeShapeType="1"/>
            </p:cNvSpPr>
            <p:nvPr/>
          </p:nvSpPr>
          <p:spPr bwMode="auto">
            <a:xfrm>
              <a:off x="1094" y="2636"/>
              <a:ext cx="96" cy="0"/>
            </a:xfrm>
            <a:prstGeom prst="line">
              <a:avLst/>
            </a:prstGeom>
            <a:noFill/>
            <a:ln w="25400">
              <a:solidFill>
                <a:schemeClr val="tx1"/>
              </a:solidFill>
              <a:round/>
              <a:headEnd/>
              <a:tailEnd type="none" w="lg" len="lg"/>
            </a:ln>
          </p:spPr>
          <p:txBody>
            <a:bodyPr anchor="ctr">
              <a:spAutoFit/>
            </a:bodyPr>
            <a:lstStyle/>
            <a:p>
              <a:endParaRPr lang="en-US"/>
            </a:p>
          </p:txBody>
        </p:sp>
        <p:sp>
          <p:nvSpPr>
            <p:cNvPr id="16417" name="Line 32"/>
            <p:cNvSpPr>
              <a:spLocks noChangeShapeType="1"/>
            </p:cNvSpPr>
            <p:nvPr/>
          </p:nvSpPr>
          <p:spPr bwMode="auto">
            <a:xfrm>
              <a:off x="1094" y="2281"/>
              <a:ext cx="96" cy="0"/>
            </a:xfrm>
            <a:prstGeom prst="line">
              <a:avLst/>
            </a:prstGeom>
            <a:noFill/>
            <a:ln w="25400">
              <a:solidFill>
                <a:schemeClr val="tx1"/>
              </a:solidFill>
              <a:round/>
              <a:headEnd/>
              <a:tailEnd type="none" w="lg" len="lg"/>
            </a:ln>
          </p:spPr>
          <p:txBody>
            <a:bodyPr anchor="ctr">
              <a:spAutoFit/>
            </a:bodyPr>
            <a:lstStyle/>
            <a:p>
              <a:endParaRPr lang="en-US"/>
            </a:p>
          </p:txBody>
        </p:sp>
        <p:sp>
          <p:nvSpPr>
            <p:cNvPr id="16418" name="Line 33"/>
            <p:cNvSpPr>
              <a:spLocks noChangeShapeType="1"/>
            </p:cNvSpPr>
            <p:nvPr/>
          </p:nvSpPr>
          <p:spPr bwMode="auto">
            <a:xfrm>
              <a:off x="1094" y="1926"/>
              <a:ext cx="96" cy="0"/>
            </a:xfrm>
            <a:prstGeom prst="line">
              <a:avLst/>
            </a:prstGeom>
            <a:noFill/>
            <a:ln w="25400">
              <a:solidFill>
                <a:schemeClr val="tx1"/>
              </a:solidFill>
              <a:round/>
              <a:headEnd/>
              <a:tailEnd type="none" w="lg" len="lg"/>
            </a:ln>
          </p:spPr>
          <p:txBody>
            <a:bodyPr anchor="ctr">
              <a:spAutoFit/>
            </a:bodyPr>
            <a:lstStyle/>
            <a:p>
              <a:endParaRPr lang="en-US"/>
            </a:p>
          </p:txBody>
        </p:sp>
      </p:grpSp>
      <p:sp>
        <p:nvSpPr>
          <p:cNvPr id="16389" name="Text Box 34"/>
          <p:cNvSpPr txBox="1">
            <a:spLocks noChangeArrowheads="1"/>
          </p:cNvSpPr>
          <p:nvPr/>
        </p:nvSpPr>
        <p:spPr bwMode="auto">
          <a:xfrm>
            <a:off x="5562600" y="2971800"/>
            <a:ext cx="3390900" cy="625475"/>
          </a:xfrm>
          <a:prstGeom prst="rect">
            <a:avLst/>
          </a:prstGeom>
          <a:solidFill>
            <a:schemeClr val="bg1"/>
          </a:solidFill>
          <a:ln w="15875" algn="ctr">
            <a:solidFill>
              <a:schemeClr val="tx1"/>
            </a:solidFill>
            <a:miter lim="800000"/>
            <a:headEnd/>
            <a:tailEnd type="none" w="lg" len="lg"/>
          </a:ln>
        </p:spPr>
        <p:txBody>
          <a:bodyPr anchor="ctr">
            <a:spAutoFit/>
          </a:bodyPr>
          <a:lstStyle/>
          <a:p>
            <a:pPr eaLnBrk="0" hangingPunct="0"/>
            <a:r>
              <a:rPr lang="en-US" sz="1700"/>
              <a:t>Difference in aortic compliance in young versus old subjects</a:t>
            </a:r>
          </a:p>
        </p:txBody>
      </p:sp>
    </p:spTree>
    <p:custDataLst>
      <p:tags r:id="rId1"/>
    </p:custData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EXPANDSHOWBAR" val="True"/>
  <p:tag name="ANSWERNOWTEXT" val="Answer Now"/>
  <p:tag name="RESPTABLESTYLE" val="-1"/>
  <p:tag name="ALLOWDUPLICATES" val="False"/>
  <p:tag name="AUTOADVANCE" val="False"/>
  <p:tag name="STDCHART" val="1"/>
  <p:tag name="BUBBLENAMEVISIBLE" val="True"/>
  <p:tag name="DEFAULTNUMTEAMS" val="5"/>
  <p:tag name="CUSTOMCELLBACKCOLOR2" val="-13395457"/>
  <p:tag name="DISPLAYNAME" val="True"/>
  <p:tag name="GRIDROTATIONINTERVAL" val="2"/>
  <p:tag name="POLLINGCYCLE" val="2"/>
  <p:tag name="INCLUDENONRESPONDERS" val="False"/>
  <p:tag name="ALLOWUSERFEEDBACK" val="True"/>
  <p:tag name="REALTIMEBACKUPPATH" val="(None)"/>
  <p:tag name="ADVANCEDSETTINGSVIEW" val="False"/>
  <p:tag name="USESECONDARYMONITOR" val="True"/>
  <p:tag name="RESPCOUNTERSTYLE" val="-1"/>
  <p:tag name="NUMRESPONSES" val="1"/>
  <p:tag name="REVIEWONLY" val="False"/>
  <p:tag name="TEAMSINLEADERBOARD" val="5"/>
  <p:tag name="BUBBLEGROUPING" val="3"/>
  <p:tag name="CUSTOMCELLBACKCOLOR3" val="-268652"/>
  <p:tag name="DISPLAYDEVICEID" val="True"/>
  <p:tag name="GRIDPOSITION" val="1"/>
  <p:tag name="MULTIRESPDIVISOR" val="1"/>
  <p:tag name="INCORRECTPOINTVALUE" val="0"/>
  <p:tag name="CHARTSCALE" val="True"/>
  <p:tag name="BULLETTYPE" val="3"/>
  <p:tag name="COUNTDOWNSECONDS" val="10"/>
  <p:tag name="CHARTVALUEFORMAT" val="0%"/>
  <p:tag name="MAXRESPONDERS" val="5"/>
  <p:tag name="CUSTOMCELLFORECOLOR" val="-16777216"/>
  <p:tag name="DISPLAYDEVICENUMBER" val="True"/>
  <p:tag name="CHARTCOLORS" val="0"/>
  <p:tag name="INCLUDEPPT" val="True"/>
  <p:tag name="AUTOADJUSTPARTRANGE" val="True"/>
  <p:tag name="ANSWERNOWSTYLE" val="-1"/>
  <p:tag name="BACKUPSESSIONS" val="True"/>
  <p:tag name="PARTICIPANTSINLEADERBOARD" val="5"/>
  <p:tag name="CUSTOMCELLBACKCOLOR1" val="-657956"/>
  <p:tag name="AUTOSIZEGRID" val="True"/>
  <p:tag name="PARTLISTDEFAULT" val="0"/>
  <p:tag name="TPVERSION" val="2006"/>
  <p:tag name="RESPCOUNTERFORMAT" val="0"/>
  <p:tag name="AUTOUPDATEALIASES" val="True"/>
  <p:tag name="CUSTOMCELLBACKCOLOR4" val="-8355712"/>
  <p:tag name="CHARTLABELS" val="0"/>
  <p:tag name="ZEROBASED" val="False"/>
  <p:tag name="INPUTSOURCE" val="1"/>
  <p:tag name="BUBBLEVALUEFORMAT" val="0.0"/>
  <p:tag name="GRIDSIZE" val="{Width=800, Height=600}"/>
  <p:tag name="POWERPOINTVERSION" val="10.0"/>
  <p:tag name="ROTATIONINTERVAL" val="2"/>
  <p:tag name="GRIDOPACITY" val="90"/>
  <p:tag name="SHOWBARVISIBLE" val="True"/>
  <p:tag name="CUSTOMGRIDBACKCOLOR" val="-2830136"/>
  <p:tag name="REALTIMEBACKUP" val="False"/>
  <p:tag name="USESCHEMECOLORS" val="True"/>
  <p:tag name="BACKUPMAINTENANCE" val="7"/>
  <p:tag name="COUNTDOWNSTYLE" val="-1"/>
  <p:tag name="BUBBLESIZEVISIBLE" val="True"/>
  <p:tag name="CORRECTPOINTVALUE" val="100"/>
  <p:tag name="RESETCHARTS" val="True"/>
  <p:tag name="DELIMITERS" val="3.1"/>
  <p:tag name="INCLUDESESSION" val="True"/>
</p:tagLst>
</file>

<file path=ppt/tags/tag10.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1.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2.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3.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4.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5.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6.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7.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8.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9.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2.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20.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21.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22.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23.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3.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4.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5.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6.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7.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8.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9.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Arial"/>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15875" cap="flat" cmpd="sng" algn="ctr">
          <a:solidFill>
            <a:srgbClr val="000000"/>
          </a:solidFill>
          <a:prstDash val="solid"/>
          <a:round/>
          <a:headEnd type="none" w="med" len="med"/>
          <a:tailEnd type="stealth" w="lg" len="lg"/>
        </a:ln>
        <a:effectLst/>
      </a:spPr>
      <a:bodyPr vert="horz" wrap="square" lIns="45720" tIns="45720" rIns="45720" bIns="45720" numCol="1" anchor="t" anchorCtr="1"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15875" cap="flat" cmpd="sng" algn="ctr">
          <a:solidFill>
            <a:srgbClr val="000000"/>
          </a:solidFill>
          <a:prstDash val="solid"/>
          <a:round/>
          <a:headEnd type="none" w="med" len="med"/>
          <a:tailEnd type="stealth" w="lg" len="lg"/>
        </a:ln>
        <a:effectLst/>
      </a:spPr>
      <a:bodyPr vert="horz" wrap="square" lIns="45720" tIns="45720" rIns="45720" bIns="45720" numCol="1" anchor="t" anchorCtr="1"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7735</TotalTime>
  <Words>1740</Words>
  <Application>Microsoft Office PowerPoint</Application>
  <PresentationFormat>On-screen Show (4:3)</PresentationFormat>
  <Paragraphs>318</Paragraphs>
  <Slides>22</Slides>
  <Notes>22</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22</vt:i4>
      </vt:variant>
    </vt:vector>
  </HeadingPairs>
  <TitlesOfParts>
    <vt:vector size="25" baseType="lpstr">
      <vt:lpstr>Default Design</vt:lpstr>
      <vt:lpstr>Equation</vt:lpstr>
      <vt:lpstr>Worksheet</vt:lpstr>
      <vt:lpstr>Arterial System &amp; Hemodynamics</vt:lpstr>
      <vt:lpstr>Arterial system</vt:lpstr>
      <vt:lpstr>Mean &amp; pulse pressures in the circulation</vt:lpstr>
      <vt:lpstr>Pulse pressure depends on stroke volume and aortic compliance</vt:lpstr>
      <vt:lpstr>Arterial pressure is maintained  during diastole by recoil of the aorta</vt:lpstr>
      <vt:lpstr>Central and peripheral aortic pressures</vt:lpstr>
      <vt:lpstr>The work of the heart consists of pumping volume against pressure</vt:lpstr>
      <vt:lpstr>Systolic and pulse pressures increase with age</vt:lpstr>
      <vt:lpstr>A decrease in aortic compliance or an increase in afterload increase cardiac work</vt:lpstr>
      <vt:lpstr>Arterial, arteriolar &amp; capillary resistance</vt:lpstr>
      <vt:lpstr>Series &amp; parallel resistances</vt:lpstr>
      <vt:lpstr>Parallel resistances in the systemic circulation</vt:lpstr>
      <vt:lpstr>Laminar &amp; turbulent flow</vt:lpstr>
      <vt:lpstr>Causes of turbulent flow</vt:lpstr>
      <vt:lpstr>Viscosity and hematocrit</vt:lpstr>
      <vt:lpstr>Vessel diameter and viscosity of blood</vt:lpstr>
      <vt:lpstr>Law of Laplace</vt:lpstr>
      <vt:lpstr>Law of Laplace and tension in blood vessel walls</vt:lpstr>
      <vt:lpstr>Compliance of the aorta as an example of an elastic artery</vt:lpstr>
      <vt:lpstr>Compliance in the vena cava as an example of a large vein</vt:lpstr>
      <vt:lpstr>Contribution of collagen &amp; elastic fibers to passive tension development </vt:lpstr>
      <vt:lpstr>Wall tension and pathological changes</vt:lpstr>
    </vt:vector>
  </TitlesOfParts>
  <Company>Medical College of Ohio</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Information Systems</dc:creator>
  <cp:lastModifiedBy>pbrand</cp:lastModifiedBy>
  <cp:revision>411</cp:revision>
  <dcterms:created xsi:type="dcterms:W3CDTF">2004-09-22T19:35:59Z</dcterms:created>
  <dcterms:modified xsi:type="dcterms:W3CDTF">2011-10-26T14:02:25Z</dcterms:modified>
</cp:coreProperties>
</file>